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09" r:id="rId4"/>
  </p:sldMasterIdLst>
  <p:notesMasterIdLst>
    <p:notesMasterId r:id="rId33"/>
  </p:notesMasterIdLst>
  <p:handoutMasterIdLst>
    <p:handoutMasterId r:id="rId34"/>
  </p:handoutMasterIdLst>
  <p:sldIdLst>
    <p:sldId id="381" r:id="rId5"/>
    <p:sldId id="447" r:id="rId6"/>
    <p:sldId id="449" r:id="rId7"/>
    <p:sldId id="453" r:id="rId8"/>
    <p:sldId id="463" r:id="rId9"/>
    <p:sldId id="464" r:id="rId10"/>
    <p:sldId id="465" r:id="rId11"/>
    <p:sldId id="466" r:id="rId12"/>
    <p:sldId id="467" r:id="rId13"/>
    <p:sldId id="469" r:id="rId14"/>
    <p:sldId id="468" r:id="rId15"/>
    <p:sldId id="454" r:id="rId16"/>
    <p:sldId id="455" r:id="rId17"/>
    <p:sldId id="456" r:id="rId18"/>
    <p:sldId id="471" r:id="rId19"/>
    <p:sldId id="470" r:id="rId20"/>
    <p:sldId id="459" r:id="rId21"/>
    <p:sldId id="460" r:id="rId22"/>
    <p:sldId id="472" r:id="rId23"/>
    <p:sldId id="485" r:id="rId24"/>
    <p:sldId id="487" r:id="rId25"/>
    <p:sldId id="484" r:id="rId26"/>
    <p:sldId id="486" r:id="rId27"/>
    <p:sldId id="479" r:id="rId28"/>
    <p:sldId id="481" r:id="rId29"/>
    <p:sldId id="476" r:id="rId30"/>
    <p:sldId id="477" r:id="rId31"/>
    <p:sldId id="480"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9651"/>
    <a:srgbClr val="77933C"/>
    <a:srgbClr val="C0504D"/>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1" autoAdjust="0"/>
    <p:restoredTop sz="72377" autoAdjust="0"/>
  </p:normalViewPr>
  <p:slideViewPr>
    <p:cSldViewPr>
      <p:cViewPr varScale="1">
        <p:scale>
          <a:sx n="60" d="100"/>
          <a:sy n="60" d="100"/>
        </p:scale>
        <p:origin x="1434" y="33"/>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p:cViewPr varScale="1">
        <p:scale>
          <a:sx n="47" d="100"/>
          <a:sy n="47" d="100"/>
        </p:scale>
        <p:origin x="2760" y="3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345"/>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4345"/>
          </a:xfrm>
          <a:prstGeom prst="rect">
            <a:avLst/>
          </a:prstGeom>
        </p:spPr>
        <p:txBody>
          <a:bodyPr vert="horz" lIns="91440" tIns="45720" rIns="91440" bIns="45720" rtlCol="0"/>
          <a:lstStyle>
            <a:lvl1pPr algn="r">
              <a:defRPr sz="1200"/>
            </a:lvl1pPr>
          </a:lstStyle>
          <a:p>
            <a:fld id="{7DDD96BA-C439-49EB-AF07-77F08F4C471E}" type="datetimeFigureOut">
              <a:rPr lang="en-CA" smtClean="0"/>
              <a:pPr/>
              <a:t>2018-11-13</a:t>
            </a:fld>
            <a:endParaRPr lang="en-CA" dirty="0"/>
          </a:p>
        </p:txBody>
      </p:sp>
      <p:sp>
        <p:nvSpPr>
          <p:cNvPr id="4" name="Footer Placeholder 3"/>
          <p:cNvSpPr>
            <a:spLocks noGrp="1"/>
          </p:cNvSpPr>
          <p:nvPr>
            <p:ph type="ftr" sz="quarter" idx="2"/>
          </p:nvPr>
        </p:nvSpPr>
        <p:spPr>
          <a:xfrm>
            <a:off x="0" y="8830471"/>
            <a:ext cx="3037840" cy="464345"/>
          </a:xfrm>
          <a:prstGeom prst="rect">
            <a:avLst/>
          </a:prstGeom>
        </p:spPr>
        <p:txBody>
          <a:bodyPr vert="horz" lIns="91440" tIns="45720" rIns="91440" bIns="45720" rtlCol="0" anchor="b"/>
          <a:lstStyle>
            <a:lvl1pPr algn="l">
              <a:defRPr sz="1200"/>
            </a:lvl1pPr>
          </a:lstStyle>
          <a:p>
            <a:r>
              <a:rPr lang="en-CA" dirty="0"/>
              <a:t>Student Data Exchange / </a:t>
            </a:r>
          </a:p>
          <a:p>
            <a:r>
              <a:rPr lang="en-CA" dirty="0"/>
              <a:t>Digital Transcript Service Project Kickoff</a:t>
            </a:r>
          </a:p>
        </p:txBody>
      </p:sp>
      <p:sp>
        <p:nvSpPr>
          <p:cNvPr id="5" name="Slide Number Placeholder 4"/>
          <p:cNvSpPr>
            <a:spLocks noGrp="1"/>
          </p:cNvSpPr>
          <p:nvPr>
            <p:ph type="sldNum" sz="quarter" idx="3"/>
          </p:nvPr>
        </p:nvSpPr>
        <p:spPr>
          <a:xfrm>
            <a:off x="3970938" y="8830471"/>
            <a:ext cx="3037840" cy="464345"/>
          </a:xfrm>
          <a:prstGeom prst="rect">
            <a:avLst/>
          </a:prstGeom>
        </p:spPr>
        <p:txBody>
          <a:bodyPr vert="horz" lIns="91440" tIns="45720" rIns="91440" bIns="45720" rtlCol="0" anchor="b"/>
          <a:lstStyle>
            <a:lvl1pPr algn="r">
              <a:defRPr sz="1200"/>
            </a:lvl1pPr>
          </a:lstStyle>
          <a:p>
            <a:fld id="{7F642206-7504-4EDF-9B5E-B766F8A64970}" type="slidenum">
              <a:rPr lang="en-CA" smtClean="0"/>
              <a:pPr/>
              <a:t>‹#›</a:t>
            </a:fld>
            <a:endParaRPr lang="en-CA" dirty="0"/>
          </a:p>
        </p:txBody>
      </p:sp>
    </p:spTree>
    <p:extLst>
      <p:ext uri="{BB962C8B-B14F-4D97-AF65-F5344CB8AC3E}">
        <p14:creationId xmlns:p14="http://schemas.microsoft.com/office/powerpoint/2010/main" val="2598670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DF78D5D4-1E79-4EC7-91AE-FB6820E349D3}" type="datetimeFigureOut">
              <a:rPr lang="en-CA" smtClean="0"/>
              <a:pPr/>
              <a:t>2018-11-13</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E0B619BC-67D5-4A31-853A-EC8983787487}" type="slidenum">
              <a:rPr lang="en-CA" smtClean="0"/>
              <a:pPr/>
              <a:t>‹#›</a:t>
            </a:fld>
            <a:endParaRPr lang="en-CA" dirty="0"/>
          </a:p>
        </p:txBody>
      </p:sp>
    </p:spTree>
    <p:extLst>
      <p:ext uri="{BB962C8B-B14F-4D97-AF65-F5344CB8AC3E}">
        <p14:creationId xmlns:p14="http://schemas.microsoft.com/office/powerpoint/2010/main" val="7898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B619BC-67D5-4A31-853A-EC8983787487}" type="slidenum">
              <a:rPr lang="en-CA" smtClean="0"/>
              <a:pPr/>
              <a:t>1</a:t>
            </a:fld>
            <a:endParaRPr lang="en-CA" dirty="0"/>
          </a:p>
        </p:txBody>
      </p:sp>
    </p:spTree>
    <p:extLst>
      <p:ext uri="{BB962C8B-B14F-4D97-AF65-F5344CB8AC3E}">
        <p14:creationId xmlns:p14="http://schemas.microsoft.com/office/powerpoint/2010/main" val="128846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73AAC9-B5B8-B747-91FB-18523CD4D327}" type="slidenum">
              <a:rPr lang="en-US" smtClean="0"/>
              <a:t>12</a:t>
            </a:fld>
            <a:endParaRPr lang="en-US" dirty="0"/>
          </a:p>
        </p:txBody>
      </p:sp>
    </p:spTree>
    <p:extLst>
      <p:ext uri="{BB962C8B-B14F-4D97-AF65-F5344CB8AC3E}">
        <p14:creationId xmlns:p14="http://schemas.microsoft.com/office/powerpoint/2010/main" val="229614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73AAC9-B5B8-B747-91FB-18523CD4D327}" type="slidenum">
              <a:rPr lang="en-US" smtClean="0"/>
              <a:t>13</a:t>
            </a:fld>
            <a:endParaRPr lang="en-US" dirty="0"/>
          </a:p>
        </p:txBody>
      </p:sp>
    </p:spTree>
    <p:extLst>
      <p:ext uri="{BB962C8B-B14F-4D97-AF65-F5344CB8AC3E}">
        <p14:creationId xmlns:p14="http://schemas.microsoft.com/office/powerpoint/2010/main" val="2677158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73AAC9-B5B8-B747-91FB-18523CD4D327}" type="slidenum">
              <a:rPr lang="en-US" smtClean="0"/>
              <a:t>14</a:t>
            </a:fld>
            <a:endParaRPr lang="en-US" dirty="0"/>
          </a:p>
        </p:txBody>
      </p:sp>
    </p:spTree>
    <p:extLst>
      <p:ext uri="{BB962C8B-B14F-4D97-AF65-F5344CB8AC3E}">
        <p14:creationId xmlns:p14="http://schemas.microsoft.com/office/powerpoint/2010/main" val="2179338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B619BC-67D5-4A31-853A-EC8983787487}" type="slidenum">
              <a:rPr lang="en-CA" smtClean="0"/>
              <a:pPr/>
              <a:t>15</a:t>
            </a:fld>
            <a:endParaRPr lang="en-CA" dirty="0"/>
          </a:p>
        </p:txBody>
      </p:sp>
    </p:spTree>
    <p:extLst>
      <p:ext uri="{BB962C8B-B14F-4D97-AF65-F5344CB8AC3E}">
        <p14:creationId xmlns:p14="http://schemas.microsoft.com/office/powerpoint/2010/main" val="1132349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73AAC9-B5B8-B747-91FB-18523CD4D327}" type="slidenum">
              <a:rPr lang="en-US" smtClean="0"/>
              <a:t>17</a:t>
            </a:fld>
            <a:endParaRPr lang="en-US" dirty="0"/>
          </a:p>
        </p:txBody>
      </p:sp>
    </p:spTree>
    <p:extLst>
      <p:ext uri="{BB962C8B-B14F-4D97-AF65-F5344CB8AC3E}">
        <p14:creationId xmlns:p14="http://schemas.microsoft.com/office/powerpoint/2010/main" val="3630141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73AAC9-B5B8-B747-91FB-18523CD4D327}" type="slidenum">
              <a:rPr lang="en-US" smtClean="0"/>
              <a:t>18</a:t>
            </a:fld>
            <a:endParaRPr lang="en-US" dirty="0"/>
          </a:p>
        </p:txBody>
      </p:sp>
    </p:spTree>
    <p:extLst>
      <p:ext uri="{BB962C8B-B14F-4D97-AF65-F5344CB8AC3E}">
        <p14:creationId xmlns:p14="http://schemas.microsoft.com/office/powerpoint/2010/main" val="2219189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B619BC-67D5-4A31-853A-EC8983787487}" type="slidenum">
              <a:rPr lang="en-CA" smtClean="0"/>
              <a:pPr/>
              <a:t>24</a:t>
            </a:fld>
            <a:endParaRPr lang="en-CA" dirty="0"/>
          </a:p>
        </p:txBody>
      </p:sp>
    </p:spTree>
    <p:extLst>
      <p:ext uri="{BB962C8B-B14F-4D97-AF65-F5344CB8AC3E}">
        <p14:creationId xmlns:p14="http://schemas.microsoft.com/office/powerpoint/2010/main" val="1257520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B619BC-67D5-4A31-853A-EC8983787487}" type="slidenum">
              <a:rPr lang="en-CA" smtClean="0"/>
              <a:pPr/>
              <a:t>27</a:t>
            </a:fld>
            <a:endParaRPr lang="en-CA" dirty="0"/>
          </a:p>
        </p:txBody>
      </p:sp>
    </p:spTree>
    <p:extLst>
      <p:ext uri="{BB962C8B-B14F-4D97-AF65-F5344CB8AC3E}">
        <p14:creationId xmlns:p14="http://schemas.microsoft.com/office/powerpoint/2010/main" val="343097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rgbClr val="FF0000"/>
              </a:solidFill>
            </a:endParaRPr>
          </a:p>
        </p:txBody>
      </p:sp>
      <p:sp>
        <p:nvSpPr>
          <p:cNvPr id="4" name="Slide Number Placeholder 3"/>
          <p:cNvSpPr>
            <a:spLocks noGrp="1"/>
          </p:cNvSpPr>
          <p:nvPr>
            <p:ph type="sldNum" sz="quarter" idx="10"/>
          </p:nvPr>
        </p:nvSpPr>
        <p:spPr/>
        <p:txBody>
          <a:bodyPr/>
          <a:lstStyle/>
          <a:p>
            <a:fld id="{E0B619BC-67D5-4A31-853A-EC8983787487}" type="slidenum">
              <a:rPr lang="en-CA" smtClean="0"/>
              <a:pPr/>
              <a:t>2</a:t>
            </a:fld>
            <a:endParaRPr lang="en-CA" dirty="0"/>
          </a:p>
        </p:txBody>
      </p:sp>
    </p:spTree>
    <p:extLst>
      <p:ext uri="{BB962C8B-B14F-4D97-AF65-F5344CB8AC3E}">
        <p14:creationId xmlns:p14="http://schemas.microsoft.com/office/powerpoint/2010/main" val="2068509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B619BC-67D5-4A31-853A-EC8983787487}" type="slidenum">
              <a:rPr lang="en-CA" smtClean="0"/>
              <a:pPr/>
              <a:t>3</a:t>
            </a:fld>
            <a:endParaRPr lang="en-CA" dirty="0"/>
          </a:p>
        </p:txBody>
      </p:sp>
    </p:spTree>
    <p:extLst>
      <p:ext uri="{BB962C8B-B14F-4D97-AF65-F5344CB8AC3E}">
        <p14:creationId xmlns:p14="http://schemas.microsoft.com/office/powerpoint/2010/main" val="2621640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a:t>.</a:t>
            </a:r>
          </a:p>
          <a:p>
            <a:endParaRPr lang="en-US" dirty="0"/>
          </a:p>
        </p:txBody>
      </p:sp>
      <p:sp>
        <p:nvSpPr>
          <p:cNvPr id="4" name="Slide Number Placeholder 3"/>
          <p:cNvSpPr>
            <a:spLocks noGrp="1"/>
          </p:cNvSpPr>
          <p:nvPr>
            <p:ph type="sldNum" sz="quarter" idx="10"/>
          </p:nvPr>
        </p:nvSpPr>
        <p:spPr/>
        <p:txBody>
          <a:bodyPr/>
          <a:lstStyle/>
          <a:p>
            <a:fld id="{E0B619BC-67D5-4A31-853A-EC8983787487}" type="slidenum">
              <a:rPr lang="en-CA" smtClean="0"/>
              <a:pPr/>
              <a:t>4</a:t>
            </a:fld>
            <a:endParaRPr lang="en-CA" dirty="0"/>
          </a:p>
        </p:txBody>
      </p:sp>
    </p:spTree>
    <p:extLst>
      <p:ext uri="{BB962C8B-B14F-4D97-AF65-F5344CB8AC3E}">
        <p14:creationId xmlns:p14="http://schemas.microsoft.com/office/powerpoint/2010/main" val="207459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B619BC-67D5-4A31-853A-EC8983787487}" type="slidenum">
              <a:rPr lang="en-CA" smtClean="0"/>
              <a:pPr/>
              <a:t>5</a:t>
            </a:fld>
            <a:endParaRPr lang="en-CA" dirty="0"/>
          </a:p>
        </p:txBody>
      </p:sp>
    </p:spTree>
    <p:extLst>
      <p:ext uri="{BB962C8B-B14F-4D97-AF65-F5344CB8AC3E}">
        <p14:creationId xmlns:p14="http://schemas.microsoft.com/office/powerpoint/2010/main" val="148083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B619BC-67D5-4A31-853A-EC8983787487}" type="slidenum">
              <a:rPr lang="en-CA" smtClean="0"/>
              <a:pPr/>
              <a:t>8</a:t>
            </a:fld>
            <a:endParaRPr lang="en-CA" dirty="0"/>
          </a:p>
        </p:txBody>
      </p:sp>
    </p:spTree>
    <p:extLst>
      <p:ext uri="{BB962C8B-B14F-4D97-AF65-F5344CB8AC3E}">
        <p14:creationId xmlns:p14="http://schemas.microsoft.com/office/powerpoint/2010/main" val="318575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B619BC-67D5-4A31-853A-EC8983787487}" type="slidenum">
              <a:rPr lang="en-CA" smtClean="0"/>
              <a:pPr/>
              <a:t>9</a:t>
            </a:fld>
            <a:endParaRPr lang="en-CA" dirty="0"/>
          </a:p>
        </p:txBody>
      </p:sp>
    </p:spTree>
    <p:extLst>
      <p:ext uri="{BB962C8B-B14F-4D97-AF65-F5344CB8AC3E}">
        <p14:creationId xmlns:p14="http://schemas.microsoft.com/office/powerpoint/2010/main" val="318575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 </a:t>
            </a:r>
          </a:p>
          <a:p>
            <a:endParaRPr lang="en-CA" dirty="0"/>
          </a:p>
          <a:p>
            <a:endParaRPr lang="en-CA" dirty="0"/>
          </a:p>
        </p:txBody>
      </p:sp>
      <p:sp>
        <p:nvSpPr>
          <p:cNvPr id="4" name="Slide Number Placeholder 3"/>
          <p:cNvSpPr>
            <a:spLocks noGrp="1"/>
          </p:cNvSpPr>
          <p:nvPr>
            <p:ph type="sldNum" sz="quarter" idx="10"/>
          </p:nvPr>
        </p:nvSpPr>
        <p:spPr/>
        <p:txBody>
          <a:bodyPr/>
          <a:lstStyle/>
          <a:p>
            <a:fld id="{E0B619BC-67D5-4A31-853A-EC8983787487}" type="slidenum">
              <a:rPr lang="en-CA" smtClean="0"/>
              <a:pPr/>
              <a:t>10</a:t>
            </a:fld>
            <a:endParaRPr lang="en-CA" dirty="0"/>
          </a:p>
        </p:txBody>
      </p:sp>
    </p:spTree>
    <p:extLst>
      <p:ext uri="{BB962C8B-B14F-4D97-AF65-F5344CB8AC3E}">
        <p14:creationId xmlns:p14="http://schemas.microsoft.com/office/powerpoint/2010/main" val="318575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B619BC-67D5-4A31-853A-EC8983787487}" type="slidenum">
              <a:rPr lang="en-CA" smtClean="0"/>
              <a:pPr/>
              <a:t>11</a:t>
            </a:fld>
            <a:endParaRPr lang="en-CA" dirty="0"/>
          </a:p>
        </p:txBody>
      </p:sp>
    </p:spTree>
    <p:extLst>
      <p:ext uri="{BB962C8B-B14F-4D97-AF65-F5344CB8AC3E}">
        <p14:creationId xmlns:p14="http://schemas.microsoft.com/office/powerpoint/2010/main" val="318575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MinofEdIntroPage.jpg"/>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12" y="-27384"/>
            <a:ext cx="9180000" cy="6912000"/>
          </a:xfrm>
          <a:prstGeom prst="rect">
            <a:avLst/>
          </a:prstGeom>
        </p:spPr>
      </p:pic>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4" name="Date Placeholder 3"/>
          <p:cNvSpPr>
            <a:spLocks noGrp="1"/>
          </p:cNvSpPr>
          <p:nvPr>
            <p:ph type="dt" sz="half" idx="10"/>
          </p:nvPr>
        </p:nvSpPr>
        <p:spPr/>
        <p:txBody>
          <a:bodyPr/>
          <a:lstStyle/>
          <a:p>
            <a:fld id="{9509DB78-D4F1-4532-AC26-31C81B1B62F6}" type="datetimeFigureOut">
              <a:rPr lang="en-US" smtClean="0"/>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04281230-4770-424D-B930-6CEFCC60377D}" type="slidenum">
              <a:rPr lang="en-CA" smtClean="0"/>
              <a:pPr>
                <a:defRPr/>
              </a:pPr>
              <a:t>‹#›</a:t>
            </a:fld>
            <a:endParaRPr lang="en-CA" dirty="0"/>
          </a:p>
        </p:txBody>
      </p:sp>
      <p:pic>
        <p:nvPicPr>
          <p:cNvPr id="11" name="Picture 10" descr="BC_EDUC_H_CMYK_rev.png"/>
          <p:cNvPicPr>
            <a:picLocks noChangeAspect="1"/>
          </p:cNvPicPr>
          <p:nvPr/>
        </p:nvPicPr>
        <p:blipFill>
          <a:blip r:embed="rId3" cstate="print"/>
          <a:stretch>
            <a:fillRect/>
          </a:stretch>
        </p:blipFill>
        <p:spPr>
          <a:xfrm>
            <a:off x="354701" y="-62691"/>
            <a:ext cx="2638425" cy="1333500"/>
          </a:xfrm>
          <a:prstGeom prst="rect">
            <a:avLst/>
          </a:prstGeom>
        </p:spPr>
      </p:pic>
      <p:pic>
        <p:nvPicPr>
          <p:cNvPr id="9" name="Picture 8" descr="Ministry of Education"/>
          <p:cNvPicPr/>
          <p:nvPr/>
        </p:nvPicPr>
        <p:blipFill>
          <a:blip r:embed="rId4">
            <a:extLst>
              <a:ext uri="{28A0092B-C50C-407E-A947-70E740481C1C}">
                <a14:useLocalDpi xmlns:a14="http://schemas.microsoft.com/office/drawing/2010/main" val="0"/>
              </a:ext>
            </a:extLst>
          </a:blip>
          <a:srcRect/>
          <a:stretch>
            <a:fillRect/>
          </a:stretch>
        </p:blipFill>
        <p:spPr bwMode="auto">
          <a:xfrm>
            <a:off x="1" y="-27384"/>
            <a:ext cx="9180512" cy="1157836"/>
          </a:xfrm>
          <a:prstGeom prst="rect">
            <a:avLst/>
          </a:prstGeom>
          <a:noFill/>
          <a:ln>
            <a:noFill/>
          </a:ln>
        </p:spPr>
      </p:pic>
    </p:spTree>
    <p:extLst>
      <p:ext uri="{BB962C8B-B14F-4D97-AF65-F5344CB8AC3E}">
        <p14:creationId xmlns:p14="http://schemas.microsoft.com/office/powerpoint/2010/main" val="1457238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506CA35-0B12-4712-9370-3DAAB8520CBF}" type="datetime1">
              <a:rPr lang="en-CA" smtClean="0"/>
              <a:pPr/>
              <a:t>2018-11-13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934E992-B57F-4424-8CFA-E6B900EF6AAC}" type="slidenum">
              <a:rPr lang="en-CA" smtClean="0"/>
              <a:pPr/>
              <a:t>‹#›</a:t>
            </a:fld>
            <a:endParaRPr lang="en-CA" dirty="0"/>
          </a:p>
        </p:txBody>
      </p:sp>
    </p:spTree>
    <p:extLst>
      <p:ext uri="{BB962C8B-B14F-4D97-AF65-F5344CB8AC3E}">
        <p14:creationId xmlns:p14="http://schemas.microsoft.com/office/powerpoint/2010/main" val="3344594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6F209F8-E616-4F2E-B446-279D5C9BD403}" type="datetime1">
              <a:rPr lang="en-CA" smtClean="0"/>
              <a:pPr/>
              <a:t>2018-11-13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934E992-B57F-4424-8CFA-E6B900EF6AAC}" type="slidenum">
              <a:rPr lang="en-CA" smtClean="0"/>
              <a:pPr/>
              <a:t>‹#›</a:t>
            </a:fld>
            <a:endParaRPr lang="en-CA" dirty="0"/>
          </a:p>
        </p:txBody>
      </p:sp>
    </p:spTree>
    <p:extLst>
      <p:ext uri="{BB962C8B-B14F-4D97-AF65-F5344CB8AC3E}">
        <p14:creationId xmlns:p14="http://schemas.microsoft.com/office/powerpoint/2010/main" val="789147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F6E99F0C-FFD0-4D81-B696-B556250CED05}" type="datetime1">
              <a:rPr lang="en-CA" smtClean="0"/>
              <a:pPr/>
              <a:t>2018-11-13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934E992-B57F-4424-8CFA-E6B900EF6AAC}" type="slidenum">
              <a:rPr lang="en-CA" smtClean="0"/>
              <a:pPr/>
              <a:t>‹#›</a:t>
            </a:fld>
            <a:endParaRPr lang="en-CA" dirty="0"/>
          </a:p>
        </p:txBody>
      </p:sp>
      <p:sp>
        <p:nvSpPr>
          <p:cNvPr id="9" name="Title 1"/>
          <p:cNvSpPr>
            <a:spLocks noGrp="1"/>
          </p:cNvSpPr>
          <p:nvPr>
            <p:ph type="title"/>
          </p:nvPr>
        </p:nvSpPr>
        <p:spPr>
          <a:xfrm>
            <a:off x="2895600" y="0"/>
            <a:ext cx="6248400" cy="914400"/>
          </a:xfrm>
        </p:spPr>
        <p:txBody>
          <a:bodyPr>
            <a:normAutofit/>
          </a:bodyPr>
          <a:lstStyle>
            <a:lvl1pPr>
              <a:defRPr sz="3600"/>
            </a:lvl1pPr>
          </a:lstStyle>
          <a:p>
            <a:r>
              <a:rPr lang="en-US"/>
              <a:t>Click to edit Master title style</a:t>
            </a:r>
            <a:endParaRPr lang="en-CA"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E0A62900-830C-485D-B2CC-BED4B7758E5A}" type="datetime1">
              <a:rPr lang="en-CA" smtClean="0"/>
              <a:pPr/>
              <a:t>2018-11-13</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3934E992-B57F-4424-8CFA-E6B900EF6AAC}" type="slidenum">
              <a:rPr lang="en-CA" smtClean="0"/>
              <a:pPr/>
              <a:t>‹#›</a:t>
            </a:fld>
            <a:endParaRPr lang="en-CA" dirty="0"/>
          </a:p>
        </p:txBody>
      </p:sp>
      <p:sp>
        <p:nvSpPr>
          <p:cNvPr id="11" name="Title 1"/>
          <p:cNvSpPr>
            <a:spLocks noGrp="1"/>
          </p:cNvSpPr>
          <p:nvPr>
            <p:ph type="title"/>
          </p:nvPr>
        </p:nvSpPr>
        <p:spPr>
          <a:xfrm>
            <a:off x="2895600" y="0"/>
            <a:ext cx="6248400" cy="914400"/>
          </a:xfrm>
        </p:spPr>
        <p:txBody>
          <a:bodyPr>
            <a:normAutofit/>
          </a:bodyPr>
          <a:lstStyle>
            <a:lvl1pPr>
              <a:defRPr sz="3600"/>
            </a:lvl1pPr>
          </a:lstStyle>
          <a:p>
            <a:r>
              <a:rPr lang="en-US"/>
              <a:t>Click to edit Master title style</a:t>
            </a:r>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583" y="0"/>
            <a:ext cx="9150583" cy="908720"/>
          </a:xfrm>
          <a:prstGeom prst="rect">
            <a:avLst/>
          </a:prstGeom>
        </p:spPr>
      </p:pic>
      <p:sp>
        <p:nvSpPr>
          <p:cNvPr id="3" name="Content Placeholder 2"/>
          <p:cNvSpPr>
            <a:spLocks noGrp="1"/>
          </p:cNvSpPr>
          <p:nvPr>
            <p:ph idx="1"/>
          </p:nvPr>
        </p:nvSpPr>
        <p:spPr/>
        <p:txBody>
          <a:bodyPr/>
          <a:lstStyle>
            <a:lvl1pPr>
              <a:buSzPct val="75000"/>
              <a:buFont typeface="Wingdings" pitchFamily="2" charset="2"/>
              <a:buChar char="q"/>
              <a:defRPr/>
            </a:lvl1pPr>
            <a:lvl2pPr>
              <a:buSzPct val="75000"/>
              <a:buFont typeface="Wingdings" pitchFamily="2" charset="2"/>
              <a:buChar char="v"/>
              <a:defRPr/>
            </a:lvl2pPr>
            <a:lvl3pPr>
              <a:buSzPct val="75000"/>
              <a:buFont typeface="Wingdings" pitchFamily="2" charset="2"/>
              <a:buChar char="Ø"/>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10"/>
          </p:nvPr>
        </p:nvSpPr>
        <p:spPr/>
        <p:txBody>
          <a:bodyPr/>
          <a:lstStyle/>
          <a:p>
            <a:fld id="{9509DB78-D4F1-4532-AC26-31C81B1B62F6}" type="datetimeFigureOut">
              <a:rPr lang="en-US" smtClean="0"/>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893E29E3-B410-4C99-A22E-23A2D39CC434}" type="slidenum">
              <a:rPr lang="en-CA" smtClean="0"/>
              <a:pPr>
                <a:defRPr/>
              </a:pPr>
              <a:t>‹#›</a:t>
            </a:fld>
            <a:endParaRPr lang="en-CA" dirty="0"/>
          </a:p>
        </p:txBody>
      </p:sp>
      <p:sp>
        <p:nvSpPr>
          <p:cNvPr id="2" name="Title 1"/>
          <p:cNvSpPr>
            <a:spLocks noGrp="1"/>
          </p:cNvSpPr>
          <p:nvPr>
            <p:ph type="title"/>
          </p:nvPr>
        </p:nvSpPr>
        <p:spPr>
          <a:xfrm>
            <a:off x="2895600" y="0"/>
            <a:ext cx="6248400" cy="914400"/>
          </a:xfrm>
        </p:spPr>
        <p:txBody>
          <a:bodyPr>
            <a:normAutofit/>
          </a:bodyPr>
          <a:lstStyle>
            <a:lvl1pPr>
              <a:defRPr sz="3600">
                <a:solidFill>
                  <a:schemeClr val="accent1">
                    <a:lumMod val="20000"/>
                    <a:lumOff val="80000"/>
                  </a:schemeClr>
                </a:solidFill>
              </a:defRPr>
            </a:lvl1pPr>
          </a:lstStyle>
          <a:p>
            <a:r>
              <a:rPr lang="en-US"/>
              <a:t>Click to edit Master title style</a:t>
            </a:r>
            <a:endParaRPr lang="en-CA" dirty="0"/>
          </a:p>
        </p:txBody>
      </p:sp>
    </p:spTree>
    <p:extLst>
      <p:ext uri="{BB962C8B-B14F-4D97-AF65-F5344CB8AC3E}">
        <p14:creationId xmlns:p14="http://schemas.microsoft.com/office/powerpoint/2010/main" val="266190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09DB78-D4F1-4532-AC26-31C81B1B62F6}" type="datetimeFigureOut">
              <a:rPr lang="en-US" smtClean="0"/>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2E39556D-6059-4429-BF32-D708024363B3}" type="slidenum">
              <a:rPr lang="en-CA" smtClean="0"/>
              <a:pPr>
                <a:defRPr/>
              </a:pPr>
              <a:t>‹#›</a:t>
            </a:fld>
            <a:endParaRPr lang="en-CA" dirty="0"/>
          </a:p>
        </p:txBody>
      </p:sp>
    </p:spTree>
    <p:extLst>
      <p:ext uri="{BB962C8B-B14F-4D97-AF65-F5344CB8AC3E}">
        <p14:creationId xmlns:p14="http://schemas.microsoft.com/office/powerpoint/2010/main" val="3007820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10" name="Picture 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 y="0"/>
            <a:ext cx="9150583" cy="908720"/>
          </a:xfrm>
          <a:prstGeom prst="rect">
            <a:avLst/>
          </a:prstGeom>
        </p:spPr>
      </p:pic>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F6E99F0C-FFD0-4D81-B696-B556250CED05}" type="datetime1">
              <a:rPr lang="en-CA" smtClean="0"/>
              <a:pPr/>
              <a:t>2018-11-13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934E992-B57F-4424-8CFA-E6B900EF6AAC}" type="slidenum">
              <a:rPr lang="en-CA" smtClean="0"/>
              <a:pPr/>
              <a:t>‹#›</a:t>
            </a:fld>
            <a:endParaRPr lang="en-CA" dirty="0"/>
          </a:p>
        </p:txBody>
      </p:sp>
      <p:sp>
        <p:nvSpPr>
          <p:cNvPr id="9" name="Title 1"/>
          <p:cNvSpPr>
            <a:spLocks noGrp="1"/>
          </p:cNvSpPr>
          <p:nvPr>
            <p:ph type="title"/>
          </p:nvPr>
        </p:nvSpPr>
        <p:spPr>
          <a:xfrm>
            <a:off x="2895600" y="0"/>
            <a:ext cx="6248400" cy="914400"/>
          </a:xfrm>
        </p:spPr>
        <p:txBody>
          <a:bodyPr>
            <a:normAutofit/>
          </a:bodyPr>
          <a:lstStyle>
            <a:lvl1pPr>
              <a:defRPr sz="3600">
                <a:solidFill>
                  <a:schemeClr val="bg1"/>
                </a:solidFill>
              </a:defRPr>
            </a:lvl1pPr>
          </a:lstStyle>
          <a:p>
            <a:r>
              <a:rPr lang="en-US"/>
              <a:t>Click to edit Master title style</a:t>
            </a:r>
            <a:endParaRPr lang="en-CA" dirty="0"/>
          </a:p>
        </p:txBody>
      </p:sp>
    </p:spTree>
    <p:extLst>
      <p:ext uri="{BB962C8B-B14F-4D97-AF65-F5344CB8AC3E}">
        <p14:creationId xmlns:p14="http://schemas.microsoft.com/office/powerpoint/2010/main" val="1441333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12" name="Picture 1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583" y="5680"/>
            <a:ext cx="9150583" cy="908720"/>
          </a:xfrm>
          <a:prstGeom prst="rect">
            <a:avLst/>
          </a:prstGeom>
        </p:spPr>
      </p:pic>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E0A62900-830C-485D-B2CC-BED4B7758E5A}" type="datetime1">
              <a:rPr lang="en-CA" smtClean="0"/>
              <a:pPr/>
              <a:t>2018-11-13</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3934E992-B57F-4424-8CFA-E6B900EF6AAC}" type="slidenum">
              <a:rPr lang="en-CA" smtClean="0"/>
              <a:pPr/>
              <a:t>‹#›</a:t>
            </a:fld>
            <a:endParaRPr lang="en-CA" dirty="0"/>
          </a:p>
        </p:txBody>
      </p:sp>
      <p:sp>
        <p:nvSpPr>
          <p:cNvPr id="11" name="Title 1"/>
          <p:cNvSpPr>
            <a:spLocks noGrp="1"/>
          </p:cNvSpPr>
          <p:nvPr>
            <p:ph type="title"/>
          </p:nvPr>
        </p:nvSpPr>
        <p:spPr>
          <a:xfrm>
            <a:off x="2895600" y="0"/>
            <a:ext cx="6248400" cy="914400"/>
          </a:xfrm>
        </p:spPr>
        <p:txBody>
          <a:bodyPr>
            <a:normAutofit/>
          </a:bodyPr>
          <a:lstStyle>
            <a:lvl1pPr>
              <a:defRPr sz="3600">
                <a:solidFill>
                  <a:schemeClr val="bg1"/>
                </a:solidFill>
              </a:defRPr>
            </a:lvl1pPr>
          </a:lstStyle>
          <a:p>
            <a:r>
              <a:rPr lang="en-US"/>
              <a:t>Click to edit Master title style</a:t>
            </a:r>
            <a:endParaRPr lang="en-CA" dirty="0"/>
          </a:p>
        </p:txBody>
      </p:sp>
    </p:spTree>
    <p:extLst>
      <p:ext uri="{BB962C8B-B14F-4D97-AF65-F5344CB8AC3E}">
        <p14:creationId xmlns:p14="http://schemas.microsoft.com/office/powerpoint/2010/main" val="1387698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9509DB78-D4F1-4532-AC26-31C81B1B62F6}" type="datetimeFigureOut">
              <a:rPr lang="en-US" smtClean="0"/>
              <a:t>11/13/2018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934E992-B57F-4424-8CFA-E6B900EF6AAC}" type="slidenum">
              <a:rPr lang="en-CA" smtClean="0"/>
              <a:pPr/>
              <a:t>‹#›</a:t>
            </a:fld>
            <a:endParaRPr lang="en-CA" dirty="0"/>
          </a:p>
        </p:txBody>
      </p:sp>
    </p:spTree>
    <p:extLst>
      <p:ext uri="{BB962C8B-B14F-4D97-AF65-F5344CB8AC3E}">
        <p14:creationId xmlns:p14="http://schemas.microsoft.com/office/powerpoint/2010/main" val="2527559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B12E22-A0CC-44DE-BA52-9215A619698E}" type="datetime1">
              <a:rPr lang="en-CA" smtClean="0"/>
              <a:pPr/>
              <a:t>2018-11-13</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3934E992-B57F-4424-8CFA-E6B900EF6AAC}" type="slidenum">
              <a:rPr lang="en-CA" smtClean="0"/>
              <a:pPr/>
              <a:t>‹#›</a:t>
            </a:fld>
            <a:endParaRPr lang="en-CA" dirty="0"/>
          </a:p>
        </p:txBody>
      </p:sp>
    </p:spTree>
    <p:extLst>
      <p:ext uri="{BB962C8B-B14F-4D97-AF65-F5344CB8AC3E}">
        <p14:creationId xmlns:p14="http://schemas.microsoft.com/office/powerpoint/2010/main" val="113883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CC4796-6F42-441E-9352-063516C54B08}" type="datetime1">
              <a:rPr lang="en-CA" smtClean="0"/>
              <a:pPr/>
              <a:t>2018-11-13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934E992-B57F-4424-8CFA-E6B900EF6AAC}" type="slidenum">
              <a:rPr lang="en-CA" smtClean="0"/>
              <a:pPr/>
              <a:t>‹#›</a:t>
            </a:fld>
            <a:endParaRPr lang="en-CA" dirty="0"/>
          </a:p>
        </p:txBody>
      </p:sp>
    </p:spTree>
    <p:extLst>
      <p:ext uri="{BB962C8B-B14F-4D97-AF65-F5344CB8AC3E}">
        <p14:creationId xmlns:p14="http://schemas.microsoft.com/office/powerpoint/2010/main" val="1873287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9BDFB3-63DF-4801-8730-881CD7950D1E}" type="datetime1">
              <a:rPr lang="en-CA" smtClean="0"/>
              <a:pPr/>
              <a:t>2018-11-13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934E992-B57F-4424-8CFA-E6B900EF6AAC}" type="slidenum">
              <a:rPr lang="en-CA" smtClean="0"/>
              <a:pPr/>
              <a:t>‹#›</a:t>
            </a:fld>
            <a:endParaRPr lang="en-CA" dirty="0"/>
          </a:p>
        </p:txBody>
      </p:sp>
    </p:spTree>
    <p:extLst>
      <p:ext uri="{BB962C8B-B14F-4D97-AF65-F5344CB8AC3E}">
        <p14:creationId xmlns:p14="http://schemas.microsoft.com/office/powerpoint/2010/main" val="655970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6B96D-D234-499F-9DEE-6709415EAE57}" type="datetime1">
              <a:rPr lang="en-CA" smtClean="0"/>
              <a:pPr/>
              <a:t>2018-11-13</a:t>
            </a:fld>
            <a:endParaRPr lang="en-CA"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4E992-B57F-4424-8CFA-E6B900EF6AAC}" type="slidenum">
              <a:rPr lang="en-CA" smtClean="0"/>
              <a:pPr/>
              <a:t>‹#›</a:t>
            </a:fld>
            <a:endParaRPr lang="en-CA" dirty="0"/>
          </a:p>
        </p:txBody>
      </p:sp>
    </p:spTree>
    <p:extLst>
      <p:ext uri="{BB962C8B-B14F-4D97-AF65-F5344CB8AC3E}">
        <p14:creationId xmlns:p14="http://schemas.microsoft.com/office/powerpoint/2010/main" val="167474388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652" r:id="rId12"/>
    <p:sldLayoutId id="2147483653"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logon.gov.bc.ca/clp-cgi/capBceid/logon.cgi?flags=0011:0,8&amp;TYPE=33554433&amp;REALMOID=06-fb120696-8217-4e04-8afc-39fc43162b2a&amp;GUID=&amp;SMAUTHREASON=0&amp;METHOD=GET&amp;SMAGENTNAME=$SM$JZa1WzAzlfyw7Ya6hF4pwXYNGgcjRYvVNU1PVPZWp%2bhYHheSTvgpdIpUa7C77BOT8tHWdqe5WQBNQDYSLReYF0uahq4oipfd&amp;TARGET=$SM$https://www.studenttranscripts.gov.bc.ca/dash/dashboard/dashboard.js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hyperlink" Target="https://www2.gov.bc.ca/gov/content/education-training/k-12/support/transcripts-and-certificates/studenttranscripts-services-hel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tinyurl.com/GleneagleExamReg"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2.gov.bc.ca/gov/content/education-training/k-12/support/transcripts-and-certificates/about-studenttranscript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340769"/>
            <a:ext cx="8424936" cy="2664296"/>
          </a:xfrm>
        </p:spPr>
        <p:txBody>
          <a:bodyPr>
            <a:normAutofit/>
          </a:bodyPr>
          <a:lstStyle/>
          <a:p>
            <a:r>
              <a:rPr lang="en-US" b="1" dirty="0">
                <a:solidFill>
                  <a:srgbClr val="EA9651"/>
                </a:solidFill>
              </a:rPr>
              <a:t>Student Transcripts Service (STS):</a:t>
            </a:r>
            <a:br>
              <a:rPr lang="en-US" b="1" dirty="0">
                <a:solidFill>
                  <a:srgbClr val="EA9651"/>
                </a:solidFill>
              </a:rPr>
            </a:br>
            <a:r>
              <a:rPr lang="en-US" b="1" dirty="0">
                <a:solidFill>
                  <a:srgbClr val="EA9651"/>
                </a:solidFill>
              </a:rPr>
              <a:t>Sending Your Marks to </a:t>
            </a:r>
            <a:br>
              <a:rPr lang="en-US" b="1" dirty="0">
                <a:solidFill>
                  <a:srgbClr val="EA9651"/>
                </a:solidFill>
              </a:rPr>
            </a:br>
            <a:r>
              <a:rPr lang="en-US" b="1" dirty="0">
                <a:solidFill>
                  <a:srgbClr val="EA9651"/>
                </a:solidFill>
              </a:rPr>
              <a:t>Post-Secondary Institutions (PSI)</a:t>
            </a:r>
          </a:p>
        </p:txBody>
      </p:sp>
      <p:sp>
        <p:nvSpPr>
          <p:cNvPr id="3" name="Subtitle 2"/>
          <p:cNvSpPr>
            <a:spLocks noGrp="1"/>
          </p:cNvSpPr>
          <p:nvPr>
            <p:ph type="subTitle" idx="1"/>
          </p:nvPr>
        </p:nvSpPr>
        <p:spPr>
          <a:xfrm>
            <a:off x="1403648" y="4005064"/>
            <a:ext cx="6400800" cy="816496"/>
          </a:xfrm>
        </p:spPr>
        <p:txBody>
          <a:bodyPr>
            <a:normAutofit/>
          </a:bodyPr>
          <a:lstStyle/>
          <a:p>
            <a:r>
              <a:rPr lang="en-US" dirty="0"/>
              <a:t>November 2018</a:t>
            </a:r>
          </a:p>
        </p:txBody>
      </p:sp>
    </p:spTree>
    <p:extLst>
      <p:ext uri="{BB962C8B-B14F-4D97-AF65-F5344CB8AC3E}">
        <p14:creationId xmlns:p14="http://schemas.microsoft.com/office/powerpoint/2010/main" val="3478294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93E29E3-B410-4C99-A22E-23A2D39CC434}" type="slidenum">
              <a:rPr lang="en-CA" smtClean="0"/>
              <a:pPr>
                <a:defRPr/>
              </a:pPr>
              <a:t>10</a:t>
            </a:fld>
            <a:endParaRPr lang="en-CA" dirty="0"/>
          </a:p>
        </p:txBody>
      </p:sp>
      <p:sp>
        <p:nvSpPr>
          <p:cNvPr id="4" name="Title 3"/>
          <p:cNvSpPr>
            <a:spLocks noGrp="1"/>
          </p:cNvSpPr>
          <p:nvPr>
            <p:ph type="title"/>
          </p:nvPr>
        </p:nvSpPr>
        <p:spPr/>
        <p:txBody>
          <a:bodyPr>
            <a:normAutofit/>
          </a:bodyPr>
          <a:lstStyle/>
          <a:p>
            <a:r>
              <a:rPr lang="en-CA" i="1" dirty="0"/>
              <a:t>Email Verification</a:t>
            </a:r>
          </a:p>
        </p:txBody>
      </p:sp>
      <p:sp>
        <p:nvSpPr>
          <p:cNvPr id="6" name="TextBox 5"/>
          <p:cNvSpPr txBox="1"/>
          <p:nvPr/>
        </p:nvSpPr>
        <p:spPr>
          <a:xfrm>
            <a:off x="916090" y="1387155"/>
            <a:ext cx="7410555" cy="461665"/>
          </a:xfrm>
          <a:prstGeom prst="rect">
            <a:avLst/>
          </a:prstGeom>
          <a:noFill/>
        </p:spPr>
        <p:txBody>
          <a:bodyPr wrap="none" rtlCol="0">
            <a:spAutoFit/>
          </a:bodyPr>
          <a:lstStyle/>
          <a:p>
            <a:r>
              <a:rPr lang="en-CA" sz="2400" dirty="0"/>
              <a:t>An email confirmation will be sent to activate registration.</a:t>
            </a:r>
            <a:endParaRPr lang="en-CA" sz="2400" i="1" dirty="0"/>
          </a:p>
        </p:txBody>
      </p:sp>
      <p:pic>
        <p:nvPicPr>
          <p:cNvPr id="7" name="Picture 6"/>
          <p:cNvPicPr/>
          <p:nvPr/>
        </p:nvPicPr>
        <p:blipFill>
          <a:blip r:embed="rId3"/>
          <a:stretch>
            <a:fillRect/>
          </a:stretch>
        </p:blipFill>
        <p:spPr>
          <a:xfrm>
            <a:off x="608521" y="2060848"/>
            <a:ext cx="7718124" cy="4032448"/>
          </a:xfrm>
          <a:prstGeom prst="rect">
            <a:avLst/>
          </a:prstGeom>
        </p:spPr>
      </p:pic>
      <p:sp>
        <p:nvSpPr>
          <p:cNvPr id="10" name="Right Arrow 9"/>
          <p:cNvSpPr/>
          <p:nvPr/>
        </p:nvSpPr>
        <p:spPr>
          <a:xfrm rot="10800000">
            <a:off x="4654152" y="4845669"/>
            <a:ext cx="1872207" cy="24231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p:cNvSpPr txBox="1"/>
          <p:nvPr/>
        </p:nvSpPr>
        <p:spPr>
          <a:xfrm>
            <a:off x="5436096" y="5210956"/>
            <a:ext cx="3250704" cy="1200329"/>
          </a:xfrm>
          <a:prstGeom prst="rect">
            <a:avLst/>
          </a:prstGeom>
          <a:noFill/>
        </p:spPr>
        <p:txBody>
          <a:bodyPr wrap="square" rtlCol="0">
            <a:spAutoFit/>
          </a:bodyPr>
          <a:lstStyle/>
          <a:p>
            <a:r>
              <a:rPr lang="en-CA" dirty="0">
                <a:solidFill>
                  <a:srgbClr val="FF0000"/>
                </a:solidFill>
              </a:rPr>
              <a:t>Click on link from email verification to link the newly created BCeID to your STS account.</a:t>
            </a:r>
            <a:endParaRPr lang="en-CA" i="1" dirty="0">
              <a:solidFill>
                <a:srgbClr val="FF0000"/>
              </a:solidFill>
            </a:endParaRPr>
          </a:p>
        </p:txBody>
      </p:sp>
    </p:spTree>
    <p:extLst>
      <p:ext uri="{BB962C8B-B14F-4D97-AF65-F5344CB8AC3E}">
        <p14:creationId xmlns:p14="http://schemas.microsoft.com/office/powerpoint/2010/main" val="3689761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93E29E3-B410-4C99-A22E-23A2D39CC434}" type="slidenum">
              <a:rPr lang="en-CA" smtClean="0"/>
              <a:pPr>
                <a:defRPr/>
              </a:pPr>
              <a:t>11</a:t>
            </a:fld>
            <a:endParaRPr lang="en-CA" dirty="0"/>
          </a:p>
        </p:txBody>
      </p:sp>
      <p:sp>
        <p:nvSpPr>
          <p:cNvPr id="4" name="Title 3"/>
          <p:cNvSpPr>
            <a:spLocks noGrp="1"/>
          </p:cNvSpPr>
          <p:nvPr>
            <p:ph type="title"/>
          </p:nvPr>
        </p:nvSpPr>
        <p:spPr/>
        <p:txBody>
          <a:bodyPr>
            <a:normAutofit/>
          </a:bodyPr>
          <a:lstStyle/>
          <a:p>
            <a:r>
              <a:rPr lang="en-CA" dirty="0"/>
              <a:t>Logon with the BCeID </a:t>
            </a:r>
            <a:endParaRPr lang="en-CA" i="1" dirty="0"/>
          </a:p>
        </p:txBody>
      </p:sp>
      <p:sp>
        <p:nvSpPr>
          <p:cNvPr id="6" name="TextBox 5"/>
          <p:cNvSpPr txBox="1"/>
          <p:nvPr/>
        </p:nvSpPr>
        <p:spPr>
          <a:xfrm>
            <a:off x="548911" y="1147206"/>
            <a:ext cx="8046177" cy="830997"/>
          </a:xfrm>
          <a:prstGeom prst="rect">
            <a:avLst/>
          </a:prstGeom>
          <a:noFill/>
        </p:spPr>
        <p:txBody>
          <a:bodyPr wrap="none" rtlCol="0">
            <a:spAutoFit/>
          </a:bodyPr>
          <a:lstStyle/>
          <a:p>
            <a:r>
              <a:rPr lang="en-CA" sz="2400" dirty="0"/>
              <a:t>Now you can log into the Student Transcript Service at this link:</a:t>
            </a:r>
          </a:p>
          <a:p>
            <a:r>
              <a:rPr lang="en-CA" sz="2400" dirty="0"/>
              <a:t> </a:t>
            </a:r>
            <a:r>
              <a:rPr lang="en-CA" sz="2400" dirty="0">
                <a:hlinkClick r:id="rId3"/>
              </a:rPr>
              <a:t>STS Login</a:t>
            </a:r>
            <a:endParaRPr lang="en-CA" dirty="0"/>
          </a:p>
        </p:txBody>
      </p:sp>
      <p:pic>
        <p:nvPicPr>
          <p:cNvPr id="8" name="Picture 7"/>
          <p:cNvPicPr/>
          <p:nvPr/>
        </p:nvPicPr>
        <p:blipFill>
          <a:blip r:embed="rId4"/>
          <a:stretch>
            <a:fillRect/>
          </a:stretch>
        </p:blipFill>
        <p:spPr>
          <a:xfrm>
            <a:off x="934060" y="2132856"/>
            <a:ext cx="7094324" cy="4223496"/>
          </a:xfrm>
          <a:prstGeom prst="rect">
            <a:avLst/>
          </a:prstGeom>
        </p:spPr>
      </p:pic>
    </p:spTree>
    <p:extLst>
      <p:ext uri="{BB962C8B-B14F-4D97-AF65-F5344CB8AC3E}">
        <p14:creationId xmlns:p14="http://schemas.microsoft.com/office/powerpoint/2010/main" val="2378423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473742" y="1417638"/>
            <a:ext cx="8418738" cy="4243610"/>
          </a:xfrm>
          <a:prstGeom prst="rect">
            <a:avLst/>
          </a:prstGeom>
        </p:spPr>
      </p:pic>
      <p:sp>
        <p:nvSpPr>
          <p:cNvPr id="5" name="Callout: Line 4"/>
          <p:cNvSpPr/>
          <p:nvPr/>
        </p:nvSpPr>
        <p:spPr>
          <a:xfrm>
            <a:off x="4879844" y="5661248"/>
            <a:ext cx="3809999" cy="820616"/>
          </a:xfrm>
          <a:prstGeom prst="borderCallout1">
            <a:avLst>
              <a:gd name="adj1" fmla="val 18750"/>
              <a:gd name="adj2" fmla="val -8333"/>
              <a:gd name="adj3" fmla="val -37024"/>
              <a:gd name="adj4" fmla="val -2034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Main Student Dashboard with the functions available to you</a:t>
            </a:r>
          </a:p>
        </p:txBody>
      </p:sp>
      <p:sp>
        <p:nvSpPr>
          <p:cNvPr id="6" name="Title 5">
            <a:extLst>
              <a:ext uri="{FF2B5EF4-FFF2-40B4-BE49-F238E27FC236}">
                <a16:creationId xmlns:a16="http://schemas.microsoft.com/office/drawing/2014/main" id="{A3356D21-F0A2-46DE-A2A0-354E20E9F7A2}"/>
              </a:ext>
            </a:extLst>
          </p:cNvPr>
          <p:cNvSpPr>
            <a:spLocks noGrp="1"/>
          </p:cNvSpPr>
          <p:nvPr>
            <p:ph type="title"/>
          </p:nvPr>
        </p:nvSpPr>
        <p:spPr/>
        <p:txBody>
          <a:bodyPr/>
          <a:lstStyle/>
          <a:p>
            <a:r>
              <a:rPr lang="en-US" dirty="0"/>
              <a:t>Student Dashboard</a:t>
            </a:r>
          </a:p>
        </p:txBody>
      </p:sp>
    </p:spTree>
    <p:extLst>
      <p:ext uri="{BB962C8B-B14F-4D97-AF65-F5344CB8AC3E}">
        <p14:creationId xmlns:p14="http://schemas.microsoft.com/office/powerpoint/2010/main" val="1826478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srcRect b="8482"/>
          <a:stretch/>
        </p:blipFill>
        <p:spPr>
          <a:xfrm>
            <a:off x="457200" y="1417638"/>
            <a:ext cx="8230386" cy="4597400"/>
          </a:xfrm>
          <a:prstGeom prst="rect">
            <a:avLst/>
          </a:prstGeom>
        </p:spPr>
      </p:pic>
      <p:sp>
        <p:nvSpPr>
          <p:cNvPr id="5" name="Callout: Line 4"/>
          <p:cNvSpPr/>
          <p:nvPr/>
        </p:nvSpPr>
        <p:spPr>
          <a:xfrm>
            <a:off x="6572698" y="3789040"/>
            <a:ext cx="2360247" cy="820616"/>
          </a:xfrm>
          <a:prstGeom prst="borderCallout1">
            <a:avLst>
              <a:gd name="adj1" fmla="val 18750"/>
              <a:gd name="adj2" fmla="val -8333"/>
              <a:gd name="adj3" fmla="val 75223"/>
              <a:gd name="adj4" fmla="val -19867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Privacy consent activates links below</a:t>
            </a:r>
          </a:p>
        </p:txBody>
      </p:sp>
      <p:sp>
        <p:nvSpPr>
          <p:cNvPr id="6" name="Callout: Line 5"/>
          <p:cNvSpPr/>
          <p:nvPr/>
        </p:nvSpPr>
        <p:spPr>
          <a:xfrm>
            <a:off x="6572697" y="4742307"/>
            <a:ext cx="2360247" cy="523631"/>
          </a:xfrm>
          <a:prstGeom prst="borderCallout1">
            <a:avLst>
              <a:gd name="adj1" fmla="val 18750"/>
              <a:gd name="adj2" fmla="val -8333"/>
              <a:gd name="adj3" fmla="val 40309"/>
              <a:gd name="adj4" fmla="val -19521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Choose “Send Transcript to PSI”</a:t>
            </a:r>
          </a:p>
        </p:txBody>
      </p:sp>
      <p:sp>
        <p:nvSpPr>
          <p:cNvPr id="8" name="Title 7">
            <a:extLst>
              <a:ext uri="{FF2B5EF4-FFF2-40B4-BE49-F238E27FC236}">
                <a16:creationId xmlns:a16="http://schemas.microsoft.com/office/drawing/2014/main" id="{B0DA9CA6-A7FE-4308-A8E9-EE7516D10B52}"/>
              </a:ext>
            </a:extLst>
          </p:cNvPr>
          <p:cNvSpPr>
            <a:spLocks noGrp="1"/>
          </p:cNvSpPr>
          <p:nvPr>
            <p:ph type="title"/>
          </p:nvPr>
        </p:nvSpPr>
        <p:spPr/>
        <p:txBody>
          <a:bodyPr/>
          <a:lstStyle/>
          <a:p>
            <a:r>
              <a:rPr lang="en-US" dirty="0"/>
              <a:t>Send/Order your Transcript</a:t>
            </a:r>
          </a:p>
        </p:txBody>
      </p:sp>
    </p:spTree>
    <p:extLst>
      <p:ext uri="{BB962C8B-B14F-4D97-AF65-F5344CB8AC3E}">
        <p14:creationId xmlns:p14="http://schemas.microsoft.com/office/powerpoint/2010/main" val="1152455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srcRect b="14045"/>
          <a:stretch/>
        </p:blipFill>
        <p:spPr>
          <a:xfrm>
            <a:off x="462236" y="1350963"/>
            <a:ext cx="8224564" cy="4706937"/>
          </a:xfrm>
          <a:prstGeom prst="rect">
            <a:avLst/>
          </a:prstGeom>
        </p:spPr>
      </p:pic>
      <p:sp>
        <p:nvSpPr>
          <p:cNvPr id="6" name="Callout: Line 5"/>
          <p:cNvSpPr/>
          <p:nvPr/>
        </p:nvSpPr>
        <p:spPr>
          <a:xfrm>
            <a:off x="6228184" y="4367001"/>
            <a:ext cx="2695049" cy="2127461"/>
          </a:xfrm>
          <a:prstGeom prst="borderCallout1">
            <a:avLst>
              <a:gd name="adj1" fmla="val 18750"/>
              <a:gd name="adj2" fmla="val -8333"/>
              <a:gd name="adj3" fmla="val 31862"/>
              <a:gd name="adj4" fmla="val -6814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Select one or more institutions. Choose from the list or search by name. Be sure to click on “move to list”  for each selection</a:t>
            </a:r>
          </a:p>
          <a:p>
            <a:pPr algn="ctr"/>
            <a:endParaRPr lang="en-US" dirty="0"/>
          </a:p>
        </p:txBody>
      </p:sp>
      <p:sp>
        <p:nvSpPr>
          <p:cNvPr id="8" name="Title 7">
            <a:extLst>
              <a:ext uri="{FF2B5EF4-FFF2-40B4-BE49-F238E27FC236}">
                <a16:creationId xmlns:a16="http://schemas.microsoft.com/office/drawing/2014/main" id="{8E5506D5-A6C9-4CCB-A688-032BE5527CEE}"/>
              </a:ext>
            </a:extLst>
          </p:cNvPr>
          <p:cNvSpPr>
            <a:spLocks noGrp="1"/>
          </p:cNvSpPr>
          <p:nvPr>
            <p:ph type="title"/>
          </p:nvPr>
        </p:nvSpPr>
        <p:spPr/>
        <p:txBody>
          <a:bodyPr/>
          <a:lstStyle/>
          <a:p>
            <a:r>
              <a:rPr lang="en-US" dirty="0"/>
              <a:t>Step 1 – Search for PSI</a:t>
            </a:r>
          </a:p>
        </p:txBody>
      </p:sp>
    </p:spTree>
    <p:extLst>
      <p:ext uri="{BB962C8B-B14F-4D97-AF65-F5344CB8AC3E}">
        <p14:creationId xmlns:p14="http://schemas.microsoft.com/office/powerpoint/2010/main" val="1016678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7C67A9-7C7E-4CBD-9B22-39899D1779AA}"/>
              </a:ext>
            </a:extLst>
          </p:cNvPr>
          <p:cNvSpPr>
            <a:spLocks noGrp="1"/>
          </p:cNvSpPr>
          <p:nvPr>
            <p:ph type="sldNum" sz="quarter" idx="12"/>
          </p:nvPr>
        </p:nvSpPr>
        <p:spPr/>
        <p:txBody>
          <a:bodyPr/>
          <a:lstStyle/>
          <a:p>
            <a:pPr>
              <a:defRPr/>
            </a:pPr>
            <a:fld id="{893E29E3-B410-4C99-A22E-23A2D39CC434}" type="slidenum">
              <a:rPr lang="en-CA" smtClean="0"/>
              <a:pPr>
                <a:defRPr/>
              </a:pPr>
              <a:t>15</a:t>
            </a:fld>
            <a:endParaRPr lang="en-CA" dirty="0"/>
          </a:p>
        </p:txBody>
      </p:sp>
      <p:sp>
        <p:nvSpPr>
          <p:cNvPr id="4" name="Title 3">
            <a:extLst>
              <a:ext uri="{FF2B5EF4-FFF2-40B4-BE49-F238E27FC236}">
                <a16:creationId xmlns:a16="http://schemas.microsoft.com/office/drawing/2014/main" id="{6985139C-F1CC-49BD-812D-C7B3012C7AF1}"/>
              </a:ext>
            </a:extLst>
          </p:cNvPr>
          <p:cNvSpPr>
            <a:spLocks noGrp="1"/>
          </p:cNvSpPr>
          <p:nvPr>
            <p:ph type="title"/>
          </p:nvPr>
        </p:nvSpPr>
        <p:spPr>
          <a:xfrm>
            <a:off x="2555776" y="74645"/>
            <a:ext cx="6248400" cy="914400"/>
          </a:xfrm>
        </p:spPr>
        <p:txBody>
          <a:bodyPr>
            <a:normAutofit/>
          </a:bodyPr>
          <a:lstStyle/>
          <a:p>
            <a:r>
              <a:rPr lang="en-US" dirty="0"/>
              <a:t>Step 2 Choose a Send Option</a:t>
            </a:r>
          </a:p>
        </p:txBody>
      </p:sp>
      <p:pic>
        <p:nvPicPr>
          <p:cNvPr id="7" name="Content Placeholder 6">
            <a:extLst>
              <a:ext uri="{FF2B5EF4-FFF2-40B4-BE49-F238E27FC236}">
                <a16:creationId xmlns:a16="http://schemas.microsoft.com/office/drawing/2014/main" id="{57941827-C112-4DCA-817B-C1ADC8BEFFC3}"/>
              </a:ext>
            </a:extLst>
          </p:cNvPr>
          <p:cNvPicPr>
            <a:picLocks noGrp="1"/>
          </p:cNvPicPr>
          <p:nvPr>
            <p:ph idx="1"/>
          </p:nvPr>
        </p:nvPicPr>
        <p:blipFill rotWithShape="1">
          <a:blip r:embed="rId3"/>
          <a:srcRect l="18511" t="27958" r="50972" b="20234"/>
          <a:stretch/>
        </p:blipFill>
        <p:spPr bwMode="auto">
          <a:xfrm>
            <a:off x="248218" y="1278038"/>
            <a:ext cx="3898776" cy="5078313"/>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92D957E9-1226-4837-AD73-09F14386B006}"/>
              </a:ext>
            </a:extLst>
          </p:cNvPr>
          <p:cNvSpPr txBox="1"/>
          <p:nvPr/>
        </p:nvSpPr>
        <p:spPr>
          <a:xfrm>
            <a:off x="4336667" y="983002"/>
            <a:ext cx="4536504" cy="5632311"/>
          </a:xfrm>
          <a:prstGeom prst="rect">
            <a:avLst/>
          </a:prstGeom>
          <a:noFill/>
        </p:spPr>
        <p:txBody>
          <a:bodyPr wrap="square" rtlCol="0">
            <a:spAutoFit/>
          </a:bodyPr>
          <a:lstStyle/>
          <a:p>
            <a:r>
              <a:rPr lang="en-US" dirty="0"/>
              <a:t>Choose how to send your transcript to </a:t>
            </a:r>
            <a:r>
              <a:rPr lang="en-US" u="sng" dirty="0"/>
              <a:t>each</a:t>
            </a:r>
            <a:r>
              <a:rPr lang="en-US" dirty="0"/>
              <a:t> PSI selected. *Delivery method is dependent on each PSI. </a:t>
            </a:r>
            <a:r>
              <a:rPr lang="en-US" b="1" dirty="0"/>
              <a:t>Currently the defaults are set to</a:t>
            </a:r>
            <a:r>
              <a:rPr lang="en-US" dirty="0"/>
              <a:t>: </a:t>
            </a:r>
          </a:p>
          <a:p>
            <a:r>
              <a:rPr lang="en-US" dirty="0"/>
              <a:t> </a:t>
            </a:r>
          </a:p>
          <a:p>
            <a:r>
              <a:rPr lang="en-US" dirty="0"/>
              <a:t>• </a:t>
            </a:r>
            <a:r>
              <a:rPr lang="en-US" b="1" dirty="0"/>
              <a:t>Send my transcript now and allow this PSI to request updates until the date specified below</a:t>
            </a:r>
            <a:r>
              <a:rPr lang="en-US" dirty="0"/>
              <a:t>:  XML transcript is sent immediately to PSI for downloading and updates can be requested by the PSI until the date selected (defaults to 1 year from the date you do this). </a:t>
            </a:r>
          </a:p>
          <a:p>
            <a:r>
              <a:rPr lang="en-US" dirty="0"/>
              <a:t> </a:t>
            </a:r>
          </a:p>
          <a:p>
            <a:r>
              <a:rPr lang="en-US" dirty="0"/>
              <a:t>• </a:t>
            </a:r>
            <a:r>
              <a:rPr lang="en-US" b="1" dirty="0"/>
              <a:t>Send interim and final marks electronically when they are available</a:t>
            </a:r>
            <a:r>
              <a:rPr lang="en-US" dirty="0"/>
              <a:t>: interim marks are sent in May and final marks are sent in July.  </a:t>
            </a:r>
          </a:p>
          <a:p>
            <a:r>
              <a:rPr lang="en-US" dirty="0"/>
              <a:t> </a:t>
            </a:r>
          </a:p>
          <a:p>
            <a:r>
              <a:rPr lang="en-US" dirty="0"/>
              <a:t>• </a:t>
            </a:r>
            <a:r>
              <a:rPr lang="en-US" b="1" dirty="0"/>
              <a:t>Send final marks when they are available</a:t>
            </a:r>
            <a:r>
              <a:rPr lang="en-US" dirty="0"/>
              <a:t>: this is displayed when the PSI only receives printed copies of transcripts; your final marks will be mailed in July (contact office for interim copy if you need interim marks sent earlier)</a:t>
            </a:r>
          </a:p>
        </p:txBody>
      </p:sp>
    </p:spTree>
    <p:extLst>
      <p:ext uri="{BB962C8B-B14F-4D97-AF65-F5344CB8AC3E}">
        <p14:creationId xmlns:p14="http://schemas.microsoft.com/office/powerpoint/2010/main" val="614532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27F011-DDFD-4481-B526-6409DFDE6F2B}"/>
              </a:ext>
            </a:extLst>
          </p:cNvPr>
          <p:cNvSpPr>
            <a:spLocks noGrp="1"/>
          </p:cNvSpPr>
          <p:nvPr>
            <p:ph idx="1"/>
          </p:nvPr>
        </p:nvSpPr>
        <p:spPr>
          <a:xfrm>
            <a:off x="457200" y="1196752"/>
            <a:ext cx="8229600" cy="5159600"/>
          </a:xfrm>
        </p:spPr>
        <p:txBody>
          <a:bodyPr>
            <a:normAutofit fontScale="85000" lnSpcReduction="20000"/>
          </a:bodyPr>
          <a:lstStyle/>
          <a:p>
            <a:pPr marL="0" indent="0">
              <a:buNone/>
            </a:pPr>
            <a:r>
              <a:rPr lang="en-US" dirty="0"/>
              <a:t>The “send options” reflect how the PSIs are currently set up to receive the transcripts.  </a:t>
            </a:r>
            <a:endParaRPr lang="en-US" b="1" u="sng" dirty="0"/>
          </a:p>
          <a:p>
            <a:pPr marL="0" indent="0">
              <a:buNone/>
            </a:pPr>
            <a:r>
              <a:rPr lang="en-US" dirty="0"/>
              <a:t> 1. </a:t>
            </a:r>
            <a:r>
              <a:rPr lang="en-US" b="1" dirty="0">
                <a:solidFill>
                  <a:srgbClr val="FF0000"/>
                </a:solidFill>
              </a:rPr>
              <a:t>NEW </a:t>
            </a:r>
            <a:r>
              <a:rPr lang="en-US" dirty="0"/>
              <a:t>– “XML process” Many PSIs can electronically collect interim transcript data </a:t>
            </a:r>
            <a:r>
              <a:rPr lang="en-US" u="sng" dirty="0"/>
              <a:t>now</a:t>
            </a:r>
            <a:r>
              <a:rPr lang="en-US" dirty="0"/>
              <a:t> and then collect updates for interim marks and final marks as they become available throughout the year </a:t>
            </a:r>
          </a:p>
          <a:p>
            <a:pPr marL="0" indent="0">
              <a:buNone/>
            </a:pPr>
            <a:r>
              <a:rPr lang="en-US" dirty="0"/>
              <a:t> </a:t>
            </a:r>
          </a:p>
          <a:p>
            <a:pPr marL="0" indent="0">
              <a:buNone/>
            </a:pPr>
            <a:r>
              <a:rPr lang="en-US" dirty="0"/>
              <a:t>2. Some PSIs will electronically take interim transcript data in May after your semester 2 report card marks are available, and then take the final transcript data in July</a:t>
            </a:r>
          </a:p>
          <a:p>
            <a:pPr marL="0" indent="0">
              <a:buNone/>
            </a:pPr>
            <a:r>
              <a:rPr lang="en-US" dirty="0"/>
              <a:t> </a:t>
            </a:r>
          </a:p>
          <a:p>
            <a:pPr marL="0" indent="0">
              <a:buNone/>
            </a:pPr>
            <a:r>
              <a:rPr lang="en-US" dirty="0"/>
              <a:t>3. Some PSIs will receive a paper copy of final transcript data from STS in July. If you need to send interim marks earlier, contact the office for an official copy</a:t>
            </a:r>
          </a:p>
        </p:txBody>
      </p:sp>
      <p:sp>
        <p:nvSpPr>
          <p:cNvPr id="3" name="Slide Number Placeholder 2">
            <a:extLst>
              <a:ext uri="{FF2B5EF4-FFF2-40B4-BE49-F238E27FC236}">
                <a16:creationId xmlns:a16="http://schemas.microsoft.com/office/drawing/2014/main" id="{F4800BFE-242F-4A2F-B4C0-956099F6E8D9}"/>
              </a:ext>
            </a:extLst>
          </p:cNvPr>
          <p:cNvSpPr>
            <a:spLocks noGrp="1"/>
          </p:cNvSpPr>
          <p:nvPr>
            <p:ph type="sldNum" sz="quarter" idx="12"/>
          </p:nvPr>
        </p:nvSpPr>
        <p:spPr/>
        <p:txBody>
          <a:bodyPr/>
          <a:lstStyle/>
          <a:p>
            <a:pPr>
              <a:defRPr/>
            </a:pPr>
            <a:fld id="{893E29E3-B410-4C99-A22E-23A2D39CC434}" type="slidenum">
              <a:rPr lang="en-CA" smtClean="0"/>
              <a:pPr>
                <a:defRPr/>
              </a:pPr>
              <a:t>16</a:t>
            </a:fld>
            <a:endParaRPr lang="en-CA" dirty="0"/>
          </a:p>
        </p:txBody>
      </p:sp>
      <p:sp>
        <p:nvSpPr>
          <p:cNvPr id="4" name="Title 3">
            <a:extLst>
              <a:ext uri="{FF2B5EF4-FFF2-40B4-BE49-F238E27FC236}">
                <a16:creationId xmlns:a16="http://schemas.microsoft.com/office/drawing/2014/main" id="{2AECD1DF-5A8F-48C0-85A9-BF5B136DFD46}"/>
              </a:ext>
            </a:extLst>
          </p:cNvPr>
          <p:cNvSpPr>
            <a:spLocks noGrp="1"/>
          </p:cNvSpPr>
          <p:nvPr>
            <p:ph type="title"/>
          </p:nvPr>
        </p:nvSpPr>
        <p:spPr/>
        <p:txBody>
          <a:bodyPr/>
          <a:lstStyle/>
          <a:p>
            <a:r>
              <a:rPr lang="en-US" dirty="0"/>
              <a:t>How PSIs Receive Transcripts</a:t>
            </a:r>
          </a:p>
        </p:txBody>
      </p:sp>
    </p:spTree>
    <p:extLst>
      <p:ext uri="{BB962C8B-B14F-4D97-AF65-F5344CB8AC3E}">
        <p14:creationId xmlns:p14="http://schemas.microsoft.com/office/powerpoint/2010/main" val="1793217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457200" y="1417638"/>
            <a:ext cx="8229600" cy="4627112"/>
          </a:xfrm>
          <a:prstGeom prst="rect">
            <a:avLst/>
          </a:prstGeom>
        </p:spPr>
      </p:pic>
      <p:sp>
        <p:nvSpPr>
          <p:cNvPr id="6" name="Callout: Line 5"/>
          <p:cNvSpPr/>
          <p:nvPr/>
        </p:nvSpPr>
        <p:spPr>
          <a:xfrm>
            <a:off x="6502400" y="5064369"/>
            <a:ext cx="2547814" cy="902678"/>
          </a:xfrm>
          <a:prstGeom prst="borderCallout1">
            <a:avLst>
              <a:gd name="adj1" fmla="val 18750"/>
              <a:gd name="adj2" fmla="val -8333"/>
              <a:gd name="adj3" fmla="val 76923"/>
              <a:gd name="adj4" fmla="val -7404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Preview of Transcript prior to sending</a:t>
            </a:r>
          </a:p>
        </p:txBody>
      </p:sp>
      <p:sp>
        <p:nvSpPr>
          <p:cNvPr id="7" name="Callout: Line 6"/>
          <p:cNvSpPr/>
          <p:nvPr/>
        </p:nvSpPr>
        <p:spPr>
          <a:xfrm>
            <a:off x="5004049" y="2052211"/>
            <a:ext cx="3682751" cy="1088758"/>
          </a:xfrm>
          <a:prstGeom prst="borderCallout1">
            <a:avLst>
              <a:gd name="adj1" fmla="val 25743"/>
              <a:gd name="adj2" fmla="val -4559"/>
              <a:gd name="adj3" fmla="val 55144"/>
              <a:gd name="adj4" fmla="val -574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Message area to alert students if numeracy assessment or English exam  is not yet completed</a:t>
            </a:r>
          </a:p>
        </p:txBody>
      </p:sp>
      <p:sp>
        <p:nvSpPr>
          <p:cNvPr id="5" name="Title 4">
            <a:extLst>
              <a:ext uri="{FF2B5EF4-FFF2-40B4-BE49-F238E27FC236}">
                <a16:creationId xmlns:a16="http://schemas.microsoft.com/office/drawing/2014/main" id="{9F89ED1F-B723-45ED-8E42-75F412931FB4}"/>
              </a:ext>
            </a:extLst>
          </p:cNvPr>
          <p:cNvSpPr>
            <a:spLocks noGrp="1"/>
          </p:cNvSpPr>
          <p:nvPr>
            <p:ph type="title"/>
          </p:nvPr>
        </p:nvSpPr>
        <p:spPr/>
        <p:txBody>
          <a:bodyPr/>
          <a:lstStyle/>
          <a:p>
            <a:r>
              <a:rPr lang="en-US" dirty="0"/>
              <a:t>Step 3 – Confirm and add to cart</a:t>
            </a:r>
          </a:p>
        </p:txBody>
      </p:sp>
    </p:spTree>
    <p:extLst>
      <p:ext uri="{BB962C8B-B14F-4D97-AF65-F5344CB8AC3E}">
        <p14:creationId xmlns:p14="http://schemas.microsoft.com/office/powerpoint/2010/main" val="3151443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57200" y="1417638"/>
            <a:ext cx="8229600" cy="3472918"/>
          </a:xfrm>
          <a:prstGeom prst="rect">
            <a:avLst/>
          </a:prstGeom>
        </p:spPr>
      </p:pic>
      <p:sp>
        <p:nvSpPr>
          <p:cNvPr id="8" name="Callout: Line 7"/>
          <p:cNvSpPr/>
          <p:nvPr/>
        </p:nvSpPr>
        <p:spPr>
          <a:xfrm>
            <a:off x="4860032" y="2643926"/>
            <a:ext cx="3054294" cy="955268"/>
          </a:xfrm>
          <a:prstGeom prst="borderCallout1">
            <a:avLst>
              <a:gd name="adj1" fmla="val 18750"/>
              <a:gd name="adj2" fmla="val -8333"/>
              <a:gd name="adj3" fmla="val 130942"/>
              <a:gd name="adj4" fmla="val -7277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“Order Details” will list all of the PSIs you had selected</a:t>
            </a:r>
          </a:p>
        </p:txBody>
      </p:sp>
      <p:pic>
        <p:nvPicPr>
          <p:cNvPr id="3" name="Picture 2">
            <a:extLst>
              <a:ext uri="{FF2B5EF4-FFF2-40B4-BE49-F238E27FC236}">
                <a16:creationId xmlns:a16="http://schemas.microsoft.com/office/drawing/2014/main" id="{3BD656FE-A1A9-48D0-8055-09D098891C33}"/>
              </a:ext>
            </a:extLst>
          </p:cNvPr>
          <p:cNvPicPr>
            <a:picLocks noChangeAspect="1"/>
          </p:cNvPicPr>
          <p:nvPr/>
        </p:nvPicPr>
        <p:blipFill rotWithShape="1">
          <a:blip r:embed="rId4"/>
          <a:srcRect l="2724" t="63136" r="644" b="12804"/>
          <a:stretch/>
        </p:blipFill>
        <p:spPr>
          <a:xfrm>
            <a:off x="467249" y="4073857"/>
            <a:ext cx="8219552" cy="1029793"/>
          </a:xfrm>
          <a:prstGeom prst="rect">
            <a:avLst/>
          </a:prstGeom>
        </p:spPr>
      </p:pic>
      <p:sp>
        <p:nvSpPr>
          <p:cNvPr id="9" name="Callout: Line 8"/>
          <p:cNvSpPr/>
          <p:nvPr/>
        </p:nvSpPr>
        <p:spPr>
          <a:xfrm>
            <a:off x="1979712" y="4609997"/>
            <a:ext cx="4906609" cy="1645416"/>
          </a:xfrm>
          <a:prstGeom prst="borderCallout1">
            <a:avLst>
              <a:gd name="adj1" fmla="val 45453"/>
              <a:gd name="adj2" fmla="val 99075"/>
              <a:gd name="adj3" fmla="val -13934"/>
              <a:gd name="adj4" fmla="val 105612"/>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The PSIs that can electronically receive your transcripts </a:t>
            </a:r>
            <a:r>
              <a:rPr lang="en-US" sz="1400" u="sng" dirty="0"/>
              <a:t>now</a:t>
            </a:r>
            <a:r>
              <a:rPr lang="en-US" sz="1400" dirty="0"/>
              <a:t> and </a:t>
            </a:r>
            <a:r>
              <a:rPr lang="en-US" sz="1400" u="sng" dirty="0"/>
              <a:t>ongoing</a:t>
            </a:r>
            <a:r>
              <a:rPr lang="en-US" sz="1400" dirty="0"/>
              <a:t> (XML) will have a link under Item Status that will initially say “processing” and then “filled” to indicate your transcript order has been done.</a:t>
            </a:r>
          </a:p>
          <a:p>
            <a:r>
              <a:rPr lang="en-US" sz="1400" dirty="0"/>
              <a:t>If the Item Status says “NEW”, this indicates the PSI does not do XML transfers. Your order is placed and will be filled when interim and final marks become available for transfer.</a:t>
            </a:r>
          </a:p>
        </p:txBody>
      </p:sp>
      <p:sp>
        <p:nvSpPr>
          <p:cNvPr id="5" name="Title 4">
            <a:extLst>
              <a:ext uri="{FF2B5EF4-FFF2-40B4-BE49-F238E27FC236}">
                <a16:creationId xmlns:a16="http://schemas.microsoft.com/office/drawing/2014/main" id="{4131C492-6EF2-401C-A22F-A09C962653A3}"/>
              </a:ext>
            </a:extLst>
          </p:cNvPr>
          <p:cNvSpPr>
            <a:spLocks noGrp="1"/>
          </p:cNvSpPr>
          <p:nvPr>
            <p:ph type="title"/>
          </p:nvPr>
        </p:nvSpPr>
        <p:spPr/>
        <p:txBody>
          <a:bodyPr/>
          <a:lstStyle/>
          <a:p>
            <a:r>
              <a:rPr lang="en-US" dirty="0"/>
              <a:t>Review Order Details</a:t>
            </a:r>
          </a:p>
        </p:txBody>
      </p:sp>
    </p:spTree>
    <p:extLst>
      <p:ext uri="{BB962C8B-B14F-4D97-AF65-F5344CB8AC3E}">
        <p14:creationId xmlns:p14="http://schemas.microsoft.com/office/powerpoint/2010/main" val="2148724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27F8D3-602D-4775-A7A1-535FA5409A95}"/>
              </a:ext>
            </a:extLst>
          </p:cNvPr>
          <p:cNvSpPr>
            <a:spLocks noGrp="1"/>
          </p:cNvSpPr>
          <p:nvPr>
            <p:ph idx="1"/>
          </p:nvPr>
        </p:nvSpPr>
        <p:spPr/>
        <p:txBody>
          <a:bodyPr/>
          <a:lstStyle/>
          <a:p>
            <a:r>
              <a:rPr lang="en-US" dirty="0"/>
              <a:t>For more detailed explanations and answer to your questions about the STS service, visit this link:</a:t>
            </a:r>
          </a:p>
          <a:p>
            <a:pPr marL="0" indent="0">
              <a:buNone/>
            </a:pPr>
            <a:r>
              <a:rPr lang="en-US" dirty="0">
                <a:hlinkClick r:id="rId2"/>
              </a:rPr>
              <a:t>STS Help</a:t>
            </a:r>
            <a:endParaRPr lang="en-US" dirty="0"/>
          </a:p>
          <a:p>
            <a:pPr marL="0" indent="0">
              <a:buNone/>
            </a:pPr>
            <a:endParaRPr lang="en-US" dirty="0"/>
          </a:p>
          <a:p>
            <a:r>
              <a:rPr lang="en-US" dirty="0"/>
              <a:t>This power point will be posted on the grad channel of the school app, and on the school website. </a:t>
            </a:r>
          </a:p>
          <a:p>
            <a:endParaRPr lang="en-US" dirty="0"/>
          </a:p>
        </p:txBody>
      </p:sp>
      <p:sp>
        <p:nvSpPr>
          <p:cNvPr id="3" name="Slide Number Placeholder 2">
            <a:extLst>
              <a:ext uri="{FF2B5EF4-FFF2-40B4-BE49-F238E27FC236}">
                <a16:creationId xmlns:a16="http://schemas.microsoft.com/office/drawing/2014/main" id="{CAD9C738-ED26-4D51-A8DF-BB9E4BBED2EE}"/>
              </a:ext>
            </a:extLst>
          </p:cNvPr>
          <p:cNvSpPr>
            <a:spLocks noGrp="1"/>
          </p:cNvSpPr>
          <p:nvPr>
            <p:ph type="sldNum" sz="quarter" idx="12"/>
          </p:nvPr>
        </p:nvSpPr>
        <p:spPr/>
        <p:txBody>
          <a:bodyPr/>
          <a:lstStyle/>
          <a:p>
            <a:pPr>
              <a:defRPr/>
            </a:pPr>
            <a:fld id="{893E29E3-B410-4C99-A22E-23A2D39CC434}" type="slidenum">
              <a:rPr lang="en-CA" smtClean="0"/>
              <a:pPr>
                <a:defRPr/>
              </a:pPr>
              <a:t>19</a:t>
            </a:fld>
            <a:endParaRPr lang="en-CA" dirty="0"/>
          </a:p>
        </p:txBody>
      </p:sp>
      <p:sp>
        <p:nvSpPr>
          <p:cNvPr id="4" name="Title 3">
            <a:extLst>
              <a:ext uri="{FF2B5EF4-FFF2-40B4-BE49-F238E27FC236}">
                <a16:creationId xmlns:a16="http://schemas.microsoft.com/office/drawing/2014/main" id="{7F5E3561-5DD0-4054-AED7-FB9E4CCB5DCB}"/>
              </a:ext>
            </a:extLst>
          </p:cNvPr>
          <p:cNvSpPr>
            <a:spLocks noGrp="1"/>
          </p:cNvSpPr>
          <p:nvPr>
            <p:ph type="title"/>
          </p:nvPr>
        </p:nvSpPr>
        <p:spPr/>
        <p:txBody>
          <a:bodyPr/>
          <a:lstStyle/>
          <a:p>
            <a:r>
              <a:rPr lang="en-US" dirty="0"/>
              <a:t>Need More Help?</a:t>
            </a:r>
          </a:p>
        </p:txBody>
      </p:sp>
    </p:spTree>
    <p:extLst>
      <p:ext uri="{BB962C8B-B14F-4D97-AF65-F5344CB8AC3E}">
        <p14:creationId xmlns:p14="http://schemas.microsoft.com/office/powerpoint/2010/main" val="2357777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16CE38-E00D-48FE-9E6F-FF868C149EFD}"/>
              </a:ext>
            </a:extLst>
          </p:cNvPr>
          <p:cNvSpPr>
            <a:spLocks noGrp="1"/>
          </p:cNvSpPr>
          <p:nvPr>
            <p:ph idx="1"/>
          </p:nvPr>
        </p:nvSpPr>
        <p:spPr>
          <a:xfrm>
            <a:off x="457200" y="1855365"/>
            <a:ext cx="8229600" cy="4500987"/>
          </a:xfrm>
        </p:spPr>
        <p:txBody>
          <a:bodyPr>
            <a:normAutofit fontScale="92500"/>
          </a:bodyPr>
          <a:lstStyle/>
          <a:p>
            <a:r>
              <a:rPr lang="en-CA" sz="3500" dirty="0"/>
              <a:t>Online application for students to:</a:t>
            </a:r>
          </a:p>
          <a:p>
            <a:pPr lvl="1"/>
            <a:r>
              <a:rPr lang="en-CA" sz="3000" dirty="0"/>
              <a:t>Order and electronically send your transcript to post-secondary institutions. Your transcript is </a:t>
            </a:r>
            <a:r>
              <a:rPr lang="en-US" sz="3200" dirty="0"/>
              <a:t>a record of your Gr 10-12 courses with either interim or final marks </a:t>
            </a:r>
          </a:p>
          <a:p>
            <a:pPr lvl="1"/>
            <a:r>
              <a:rPr lang="en-US" sz="3000" dirty="0"/>
              <a:t>Select up to 25 Post-Secondary Institution (PSI) selections for free</a:t>
            </a:r>
          </a:p>
          <a:p>
            <a:pPr lvl="1"/>
            <a:r>
              <a:rPr lang="en-US" sz="3000" dirty="0"/>
              <a:t>Authorize ongoing access for your PSI selections to receive transcript updates throughout the year</a:t>
            </a:r>
          </a:p>
          <a:p>
            <a:pPr lvl="1"/>
            <a:endParaRPr lang="en-US" sz="2000" dirty="0"/>
          </a:p>
          <a:p>
            <a:pPr lvl="1"/>
            <a:endParaRPr lang="en-CA" sz="2000" dirty="0"/>
          </a:p>
          <a:p>
            <a:pPr marL="0" indent="0">
              <a:buNone/>
            </a:pPr>
            <a:endParaRPr lang="en-US" sz="2400" dirty="0"/>
          </a:p>
        </p:txBody>
      </p:sp>
      <p:sp>
        <p:nvSpPr>
          <p:cNvPr id="3" name="Slide Number Placeholder 2">
            <a:extLst>
              <a:ext uri="{FF2B5EF4-FFF2-40B4-BE49-F238E27FC236}">
                <a16:creationId xmlns:a16="http://schemas.microsoft.com/office/drawing/2014/main" id="{1ECA0B8D-3739-4649-911E-904415875598}"/>
              </a:ext>
            </a:extLst>
          </p:cNvPr>
          <p:cNvSpPr>
            <a:spLocks noGrp="1"/>
          </p:cNvSpPr>
          <p:nvPr>
            <p:ph type="sldNum" sz="quarter" idx="12"/>
          </p:nvPr>
        </p:nvSpPr>
        <p:spPr/>
        <p:txBody>
          <a:bodyPr/>
          <a:lstStyle/>
          <a:p>
            <a:pPr>
              <a:defRPr/>
            </a:pPr>
            <a:fld id="{893E29E3-B410-4C99-A22E-23A2D39CC434}" type="slidenum">
              <a:rPr lang="en-CA" smtClean="0"/>
              <a:pPr>
                <a:defRPr/>
              </a:pPr>
              <a:t>2</a:t>
            </a:fld>
            <a:endParaRPr lang="en-CA" dirty="0"/>
          </a:p>
        </p:txBody>
      </p:sp>
      <p:sp>
        <p:nvSpPr>
          <p:cNvPr id="4" name="Title 3">
            <a:extLst>
              <a:ext uri="{FF2B5EF4-FFF2-40B4-BE49-F238E27FC236}">
                <a16:creationId xmlns:a16="http://schemas.microsoft.com/office/drawing/2014/main" id="{6358FF69-D2A2-4397-B355-BC127AC852BE}"/>
              </a:ext>
            </a:extLst>
          </p:cNvPr>
          <p:cNvSpPr>
            <a:spLocks noGrp="1"/>
          </p:cNvSpPr>
          <p:nvPr>
            <p:ph type="title"/>
          </p:nvPr>
        </p:nvSpPr>
        <p:spPr/>
        <p:txBody>
          <a:bodyPr/>
          <a:lstStyle/>
          <a:p>
            <a:r>
              <a:rPr lang="en-US" dirty="0"/>
              <a:t>Overview</a:t>
            </a:r>
          </a:p>
        </p:txBody>
      </p:sp>
      <p:pic>
        <p:nvPicPr>
          <p:cNvPr id="5" name="Picture 4">
            <a:extLst>
              <a:ext uri="{FF2B5EF4-FFF2-40B4-BE49-F238E27FC236}">
                <a16:creationId xmlns:a16="http://schemas.microsoft.com/office/drawing/2014/main" id="{5181780E-9C92-4809-ADB3-A02639501F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268760"/>
            <a:ext cx="5184576" cy="586605"/>
          </a:xfrm>
          <a:prstGeom prst="rect">
            <a:avLst/>
          </a:prstGeom>
        </p:spPr>
      </p:pic>
    </p:spTree>
    <p:extLst>
      <p:ext uri="{BB962C8B-B14F-4D97-AF65-F5344CB8AC3E}">
        <p14:creationId xmlns:p14="http://schemas.microsoft.com/office/powerpoint/2010/main" val="1267102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322EC-C8BA-459A-82D7-020656B8172B}"/>
              </a:ext>
            </a:extLst>
          </p:cNvPr>
          <p:cNvSpPr>
            <a:spLocks noGrp="1"/>
          </p:cNvSpPr>
          <p:nvPr>
            <p:ph type="title"/>
          </p:nvPr>
        </p:nvSpPr>
        <p:spPr>
          <a:xfrm>
            <a:off x="62204" y="286390"/>
            <a:ext cx="8229600" cy="1143000"/>
          </a:xfrm>
        </p:spPr>
        <p:txBody>
          <a:bodyPr>
            <a:normAutofit/>
          </a:bodyPr>
          <a:lstStyle/>
          <a:p>
            <a:r>
              <a:rPr lang="en-US" sz="2800" b="1" i="1" dirty="0"/>
              <a:t>School Transcript and Transcript Verification Report</a:t>
            </a:r>
          </a:p>
        </p:txBody>
      </p:sp>
      <p:sp>
        <p:nvSpPr>
          <p:cNvPr id="3" name="Slide Number Placeholder 2">
            <a:extLst>
              <a:ext uri="{FF2B5EF4-FFF2-40B4-BE49-F238E27FC236}">
                <a16:creationId xmlns:a16="http://schemas.microsoft.com/office/drawing/2014/main" id="{5AA36BAB-FD38-4743-BC80-4CA4F0D56BD5}"/>
              </a:ext>
            </a:extLst>
          </p:cNvPr>
          <p:cNvSpPr>
            <a:spLocks noGrp="1"/>
          </p:cNvSpPr>
          <p:nvPr>
            <p:ph type="sldNum" sz="quarter" idx="12"/>
          </p:nvPr>
        </p:nvSpPr>
        <p:spPr/>
        <p:txBody>
          <a:bodyPr/>
          <a:lstStyle/>
          <a:p>
            <a:fld id="{3934E992-B57F-4424-8CFA-E6B900EF6AAC}" type="slidenum">
              <a:rPr lang="en-CA" smtClean="0"/>
              <a:pPr/>
              <a:t>20</a:t>
            </a:fld>
            <a:endParaRPr lang="en-CA" dirty="0"/>
          </a:p>
        </p:txBody>
      </p:sp>
      <p:sp>
        <p:nvSpPr>
          <p:cNvPr id="4" name="Rectangle 3">
            <a:extLst>
              <a:ext uri="{FF2B5EF4-FFF2-40B4-BE49-F238E27FC236}">
                <a16:creationId xmlns:a16="http://schemas.microsoft.com/office/drawing/2014/main" id="{D5B3B102-5277-4AF8-A828-7A060BAE14D6}"/>
              </a:ext>
            </a:extLst>
          </p:cNvPr>
          <p:cNvSpPr/>
          <p:nvPr/>
        </p:nvSpPr>
        <p:spPr>
          <a:xfrm>
            <a:off x="873291" y="1429390"/>
            <a:ext cx="7056784" cy="4893647"/>
          </a:xfrm>
          <a:prstGeom prst="rect">
            <a:avLst/>
          </a:prstGeom>
        </p:spPr>
        <p:txBody>
          <a:bodyPr wrap="square">
            <a:spAutoFit/>
          </a:bodyPr>
          <a:lstStyle/>
          <a:p>
            <a:endParaRPr lang="en-US" sz="2400" dirty="0"/>
          </a:p>
          <a:p>
            <a:r>
              <a:rPr lang="en-US" sz="3200" dirty="0"/>
              <a:t>1. Verify that your address is correct.</a:t>
            </a:r>
          </a:p>
          <a:p>
            <a:endParaRPr lang="en-US" sz="3200" dirty="0"/>
          </a:p>
          <a:p>
            <a:r>
              <a:rPr lang="en-US" sz="3200" dirty="0"/>
              <a:t>2. Verify that your name is spelled   </a:t>
            </a:r>
          </a:p>
          <a:p>
            <a:r>
              <a:rPr lang="en-US" sz="3200" dirty="0"/>
              <a:t>    correctly.</a:t>
            </a:r>
          </a:p>
          <a:p>
            <a:endParaRPr lang="en-US" sz="3200" dirty="0"/>
          </a:p>
          <a:p>
            <a:r>
              <a:rPr lang="en-US" sz="3200" dirty="0"/>
              <a:t>3. Check for any missing courses that you  </a:t>
            </a:r>
          </a:p>
          <a:p>
            <a:r>
              <a:rPr lang="en-US" sz="3200" dirty="0"/>
              <a:t>    have completed (in school, on-line,</a:t>
            </a:r>
          </a:p>
          <a:p>
            <a:r>
              <a:rPr lang="en-US" sz="3200" dirty="0"/>
              <a:t>    summer school, etc.).</a:t>
            </a:r>
          </a:p>
          <a:p>
            <a:endParaRPr lang="en-US" sz="3200" dirty="0"/>
          </a:p>
        </p:txBody>
      </p:sp>
    </p:spTree>
    <p:extLst>
      <p:ext uri="{BB962C8B-B14F-4D97-AF65-F5344CB8AC3E}">
        <p14:creationId xmlns:p14="http://schemas.microsoft.com/office/powerpoint/2010/main" val="2082282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267B4-AB49-40EF-A701-D50DDC30FC2E}"/>
              </a:ext>
            </a:extLst>
          </p:cNvPr>
          <p:cNvSpPr>
            <a:spLocks noGrp="1"/>
          </p:cNvSpPr>
          <p:nvPr>
            <p:ph type="title"/>
          </p:nvPr>
        </p:nvSpPr>
        <p:spPr/>
        <p:txBody>
          <a:bodyPr>
            <a:normAutofit fontScale="90000"/>
          </a:bodyPr>
          <a:lstStyle/>
          <a:p>
            <a:pPr lvl="0" algn="l">
              <a:spcBef>
                <a:spcPts val="0"/>
              </a:spcBef>
            </a:pPr>
            <a:r>
              <a:rPr lang="en-US" sz="3200" dirty="0">
                <a:solidFill>
                  <a:prstClr val="black"/>
                </a:solidFill>
                <a:ea typeface="+mn-ea"/>
                <a:cs typeface="+mn-cs"/>
              </a:rPr>
              <a:t/>
            </a:r>
            <a:br>
              <a:rPr lang="en-US" sz="3200" dirty="0">
                <a:solidFill>
                  <a:prstClr val="black"/>
                </a:solidFill>
                <a:ea typeface="+mn-ea"/>
                <a:cs typeface="+mn-cs"/>
              </a:rPr>
            </a:br>
            <a:r>
              <a:rPr lang="en-US" sz="3200" dirty="0">
                <a:solidFill>
                  <a:prstClr val="black"/>
                </a:solidFill>
                <a:ea typeface="+mn-ea"/>
                <a:cs typeface="+mn-cs"/>
              </a:rPr>
              <a:t/>
            </a:r>
            <a:br>
              <a:rPr lang="en-US" sz="3200" dirty="0">
                <a:solidFill>
                  <a:prstClr val="black"/>
                </a:solidFill>
                <a:ea typeface="+mn-ea"/>
                <a:cs typeface="+mn-cs"/>
              </a:rPr>
            </a:br>
            <a:r>
              <a:rPr lang="en-US" sz="3200" dirty="0">
                <a:solidFill>
                  <a:prstClr val="black"/>
                </a:solidFill>
                <a:ea typeface="+mn-ea"/>
                <a:cs typeface="+mn-cs"/>
              </a:rPr>
              <a:t/>
            </a:r>
            <a:br>
              <a:rPr lang="en-US" sz="3200" dirty="0">
                <a:solidFill>
                  <a:prstClr val="black"/>
                </a:solidFill>
                <a:ea typeface="+mn-ea"/>
                <a:cs typeface="+mn-cs"/>
              </a:rPr>
            </a:br>
            <a:r>
              <a:rPr lang="en-US" sz="3200" dirty="0">
                <a:solidFill>
                  <a:prstClr val="black"/>
                </a:solidFill>
                <a:ea typeface="+mn-ea"/>
                <a:cs typeface="+mn-cs"/>
              </a:rPr>
              <a:t/>
            </a:r>
            <a:br>
              <a:rPr lang="en-US" sz="3200" dirty="0">
                <a:solidFill>
                  <a:prstClr val="black"/>
                </a:solidFill>
                <a:ea typeface="+mn-ea"/>
                <a:cs typeface="+mn-cs"/>
              </a:rPr>
            </a:br>
            <a:r>
              <a:rPr lang="en-US" sz="3200" dirty="0">
                <a:solidFill>
                  <a:prstClr val="black"/>
                </a:solidFill>
                <a:ea typeface="+mn-ea"/>
                <a:cs typeface="+mn-cs"/>
              </a:rPr>
              <a:t/>
            </a:r>
            <a:br>
              <a:rPr lang="en-US" sz="3200" dirty="0">
                <a:solidFill>
                  <a:prstClr val="black"/>
                </a:solidFill>
                <a:ea typeface="+mn-ea"/>
                <a:cs typeface="+mn-cs"/>
              </a:rPr>
            </a:br>
            <a:r>
              <a:rPr lang="en-US" sz="3200" dirty="0">
                <a:solidFill>
                  <a:prstClr val="black"/>
                </a:solidFill>
                <a:ea typeface="+mn-ea"/>
                <a:cs typeface="+mn-cs"/>
              </a:rPr>
              <a:t/>
            </a:r>
            <a:br>
              <a:rPr lang="en-US" sz="3200" dirty="0">
                <a:solidFill>
                  <a:prstClr val="black"/>
                </a:solidFill>
                <a:ea typeface="+mn-ea"/>
                <a:cs typeface="+mn-cs"/>
              </a:rPr>
            </a:br>
            <a:r>
              <a:rPr lang="en-US" sz="3200" dirty="0">
                <a:solidFill>
                  <a:prstClr val="black"/>
                </a:solidFill>
                <a:ea typeface="+mn-ea"/>
                <a:cs typeface="+mn-cs"/>
              </a:rPr>
              <a:t/>
            </a:r>
            <a:br>
              <a:rPr lang="en-US" sz="3200" dirty="0">
                <a:solidFill>
                  <a:prstClr val="black"/>
                </a:solidFill>
                <a:ea typeface="+mn-ea"/>
                <a:cs typeface="+mn-cs"/>
              </a:rPr>
            </a:br>
            <a:r>
              <a:rPr lang="en-US" sz="3200" dirty="0">
                <a:solidFill>
                  <a:prstClr val="black"/>
                </a:solidFill>
                <a:ea typeface="+mn-ea"/>
                <a:cs typeface="+mn-cs"/>
              </a:rPr>
              <a:t/>
            </a:r>
            <a:br>
              <a:rPr lang="en-US" sz="3200" dirty="0">
                <a:solidFill>
                  <a:prstClr val="black"/>
                </a:solidFill>
                <a:ea typeface="+mn-ea"/>
                <a:cs typeface="+mn-cs"/>
              </a:rPr>
            </a:br>
            <a:r>
              <a:rPr lang="en-US" sz="3200" dirty="0">
                <a:solidFill>
                  <a:prstClr val="black"/>
                </a:solidFill>
                <a:ea typeface="+mn-ea"/>
                <a:cs typeface="+mn-cs"/>
              </a:rPr>
              <a:t/>
            </a:r>
            <a:br>
              <a:rPr lang="en-US" sz="3200" dirty="0">
                <a:solidFill>
                  <a:prstClr val="black"/>
                </a:solidFill>
                <a:ea typeface="+mn-ea"/>
                <a:cs typeface="+mn-cs"/>
              </a:rPr>
            </a:br>
            <a:r>
              <a:rPr lang="en-US" sz="3200" dirty="0">
                <a:solidFill>
                  <a:prstClr val="black"/>
                </a:solidFill>
                <a:ea typeface="+mn-ea"/>
                <a:cs typeface="+mn-cs"/>
              </a:rPr>
              <a:t/>
            </a:r>
            <a:br>
              <a:rPr lang="en-US" sz="3200" dirty="0">
                <a:solidFill>
                  <a:prstClr val="black"/>
                </a:solidFill>
                <a:ea typeface="+mn-ea"/>
                <a:cs typeface="+mn-cs"/>
              </a:rPr>
            </a:br>
            <a:r>
              <a:rPr lang="en-US" sz="3200" dirty="0">
                <a:solidFill>
                  <a:prstClr val="black"/>
                </a:solidFill>
                <a:ea typeface="+mn-ea"/>
                <a:cs typeface="+mn-cs"/>
              </a:rPr>
              <a:t/>
            </a:r>
            <a:br>
              <a:rPr lang="en-US" sz="3200" dirty="0">
                <a:solidFill>
                  <a:prstClr val="black"/>
                </a:solidFill>
                <a:ea typeface="+mn-ea"/>
                <a:cs typeface="+mn-cs"/>
              </a:rPr>
            </a:br>
            <a:r>
              <a:rPr lang="en-US" sz="3200" dirty="0">
                <a:solidFill>
                  <a:prstClr val="black"/>
                </a:solidFill>
                <a:ea typeface="+mn-ea"/>
                <a:cs typeface="+mn-cs"/>
              </a:rPr>
              <a:t/>
            </a:r>
            <a:br>
              <a:rPr lang="en-US" sz="3200" dirty="0">
                <a:solidFill>
                  <a:prstClr val="black"/>
                </a:solidFill>
                <a:ea typeface="+mn-ea"/>
                <a:cs typeface="+mn-cs"/>
              </a:rPr>
            </a:br>
            <a:r>
              <a:rPr lang="en-US" sz="4000" dirty="0">
                <a:solidFill>
                  <a:prstClr val="black"/>
                </a:solidFill>
                <a:ea typeface="+mn-ea"/>
                <a:cs typeface="+mn-cs"/>
              </a:rPr>
              <a:t>4. Ensure that credits have been assigned</a:t>
            </a:r>
            <a:br>
              <a:rPr lang="en-US" sz="4000" dirty="0">
                <a:solidFill>
                  <a:prstClr val="black"/>
                </a:solidFill>
                <a:ea typeface="+mn-ea"/>
                <a:cs typeface="+mn-cs"/>
              </a:rPr>
            </a:br>
            <a:r>
              <a:rPr lang="en-US" sz="4000" dirty="0">
                <a:solidFill>
                  <a:prstClr val="black"/>
                </a:solidFill>
                <a:ea typeface="+mn-ea"/>
                <a:cs typeface="+mn-cs"/>
              </a:rPr>
              <a:t>    (usually 4).</a:t>
            </a:r>
            <a:br>
              <a:rPr lang="en-US" sz="4000" dirty="0">
                <a:solidFill>
                  <a:prstClr val="black"/>
                </a:solidFill>
                <a:ea typeface="+mn-ea"/>
                <a:cs typeface="+mn-cs"/>
              </a:rPr>
            </a:br>
            <a:r>
              <a:rPr lang="en-US" sz="4000" dirty="0">
                <a:solidFill>
                  <a:prstClr val="black"/>
                </a:solidFill>
                <a:ea typeface="+mn-ea"/>
                <a:cs typeface="+mn-cs"/>
              </a:rPr>
              <a:t/>
            </a:r>
            <a:br>
              <a:rPr lang="en-US" sz="4000" dirty="0">
                <a:solidFill>
                  <a:prstClr val="black"/>
                </a:solidFill>
                <a:ea typeface="+mn-ea"/>
                <a:cs typeface="+mn-cs"/>
              </a:rPr>
            </a:br>
            <a:r>
              <a:rPr lang="en-US" sz="4000" dirty="0">
                <a:solidFill>
                  <a:prstClr val="black"/>
                </a:solidFill>
                <a:ea typeface="+mn-ea"/>
                <a:cs typeface="+mn-cs"/>
              </a:rPr>
              <a:t>5. Check to see that any courses that you</a:t>
            </a:r>
            <a:br>
              <a:rPr lang="en-US" sz="4000" dirty="0">
                <a:solidFill>
                  <a:prstClr val="black"/>
                </a:solidFill>
                <a:ea typeface="+mn-ea"/>
                <a:cs typeface="+mn-cs"/>
              </a:rPr>
            </a:br>
            <a:r>
              <a:rPr lang="en-US" sz="4000" dirty="0">
                <a:solidFill>
                  <a:prstClr val="black"/>
                </a:solidFill>
                <a:ea typeface="+mn-ea"/>
                <a:cs typeface="+mn-cs"/>
              </a:rPr>
              <a:t>    have dropped are no longer showing.</a:t>
            </a:r>
            <a:br>
              <a:rPr lang="en-US" sz="4000" dirty="0">
                <a:solidFill>
                  <a:prstClr val="black"/>
                </a:solidFill>
                <a:ea typeface="+mn-ea"/>
                <a:cs typeface="+mn-cs"/>
              </a:rPr>
            </a:br>
            <a:endParaRPr lang="en-US" sz="4000" dirty="0"/>
          </a:p>
        </p:txBody>
      </p:sp>
      <p:sp>
        <p:nvSpPr>
          <p:cNvPr id="3" name="Slide Number Placeholder 2">
            <a:extLst>
              <a:ext uri="{FF2B5EF4-FFF2-40B4-BE49-F238E27FC236}">
                <a16:creationId xmlns:a16="http://schemas.microsoft.com/office/drawing/2014/main" id="{1611CECD-E2F4-40B1-92D1-057C29A8289F}"/>
              </a:ext>
            </a:extLst>
          </p:cNvPr>
          <p:cNvSpPr>
            <a:spLocks noGrp="1"/>
          </p:cNvSpPr>
          <p:nvPr>
            <p:ph type="sldNum" sz="quarter" idx="12"/>
          </p:nvPr>
        </p:nvSpPr>
        <p:spPr/>
        <p:txBody>
          <a:bodyPr/>
          <a:lstStyle/>
          <a:p>
            <a:fld id="{3934E992-B57F-4424-8CFA-E6B900EF6AAC}" type="slidenum">
              <a:rPr lang="en-CA" smtClean="0"/>
              <a:pPr/>
              <a:t>21</a:t>
            </a:fld>
            <a:endParaRPr lang="en-CA" dirty="0"/>
          </a:p>
        </p:txBody>
      </p:sp>
    </p:spTree>
    <p:extLst>
      <p:ext uri="{BB962C8B-B14F-4D97-AF65-F5344CB8AC3E}">
        <p14:creationId xmlns:p14="http://schemas.microsoft.com/office/powerpoint/2010/main" val="5190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A22B2-C5F2-4AFA-868A-01CD657547B9}"/>
              </a:ext>
            </a:extLst>
          </p:cNvPr>
          <p:cNvSpPr>
            <a:spLocks noGrp="1"/>
          </p:cNvSpPr>
          <p:nvPr>
            <p:ph type="title"/>
          </p:nvPr>
        </p:nvSpPr>
        <p:spPr>
          <a:xfrm>
            <a:off x="450303" y="766614"/>
            <a:ext cx="8229600" cy="1714202"/>
          </a:xfrm>
        </p:spPr>
        <p:txBody>
          <a:bodyPr>
            <a:normAutofit fontScale="90000"/>
          </a:bodyPr>
          <a:lstStyle/>
          <a:p>
            <a:pPr algn="l"/>
            <a:r>
              <a:rPr lang="en-US" sz="2700" dirty="0"/>
              <a:t>School Transcript and Transcript Verification Report</a:t>
            </a:r>
            <a:br>
              <a:rPr lang="en-US" sz="2700" dirty="0"/>
            </a:br>
            <a:r>
              <a:rPr lang="en-US" sz="2700" dirty="0"/>
              <a:t/>
            </a:r>
            <a:br>
              <a:rPr lang="en-US" sz="2700" dirty="0"/>
            </a:br>
            <a:r>
              <a:rPr lang="en-US" sz="2700" dirty="0"/>
              <a:t>6. at the bottom of the Transcript Verification Report- if it has been marked by a yellow high-lighter-means that you are short courses/credits for graduation. See your counsellor</a:t>
            </a:r>
            <a:r>
              <a:rPr lang="en-US" dirty="0"/>
              <a:t/>
            </a:r>
            <a:br>
              <a:rPr lang="en-US" dirty="0"/>
            </a:br>
            <a:r>
              <a:rPr lang="en-US" dirty="0"/>
              <a:t> </a:t>
            </a:r>
            <a:br>
              <a:rPr lang="en-US" dirty="0"/>
            </a:br>
            <a:r>
              <a:rPr lang="en-US" dirty="0"/>
              <a:t/>
            </a:r>
            <a:br>
              <a:rPr lang="en-US" dirty="0"/>
            </a:br>
            <a:r>
              <a:rPr lang="en-US" dirty="0"/>
              <a:t/>
            </a:r>
            <a:br>
              <a:rPr lang="en-US" dirty="0"/>
            </a:br>
            <a:r>
              <a:rPr lang="en-US" dirty="0"/>
              <a:t/>
            </a:r>
            <a:br>
              <a:rPr lang="en-US" dirty="0"/>
            </a:br>
            <a:r>
              <a:rPr lang="en-US" dirty="0"/>
              <a:t>6. Make corrections on the documents</a:t>
            </a:r>
            <a:br>
              <a:rPr lang="en-US" dirty="0"/>
            </a:br>
            <a:r>
              <a:rPr lang="en-US" dirty="0"/>
              <a:t>    and hand them into the front office</a:t>
            </a:r>
            <a:br>
              <a:rPr lang="en-US" dirty="0"/>
            </a:br>
            <a:r>
              <a:rPr lang="en-US" dirty="0"/>
              <a:t>    by November 30</a:t>
            </a:r>
            <a:r>
              <a:rPr lang="en-US" baseline="30000" dirty="0"/>
              <a:t>th.</a:t>
            </a:r>
            <a:r>
              <a:rPr lang="en-US" dirty="0"/>
              <a:t/>
            </a:r>
            <a:br>
              <a:rPr lang="en-US" dirty="0"/>
            </a:br>
            <a:r>
              <a:rPr lang="en-US" dirty="0"/>
              <a:t/>
            </a:r>
            <a:br>
              <a:rPr lang="en-US" dirty="0"/>
            </a:br>
            <a:r>
              <a:rPr lang="en-US" dirty="0"/>
              <a:t>7. If no corrections are needed- keep</a:t>
            </a:r>
            <a:br>
              <a:rPr lang="en-US" dirty="0"/>
            </a:br>
            <a:r>
              <a:rPr lang="en-US" dirty="0"/>
              <a:t>    documents.</a:t>
            </a:r>
            <a:br>
              <a:rPr lang="en-US" dirty="0"/>
            </a:br>
            <a:r>
              <a:rPr lang="en-US" dirty="0"/>
              <a:t> </a:t>
            </a:r>
            <a:r>
              <a:rPr lang="en-US" b="1" i="1" dirty="0"/>
              <a:t/>
            </a:r>
            <a:br>
              <a:rPr lang="en-US" b="1" i="1" dirty="0"/>
            </a:br>
            <a:r>
              <a:rPr lang="en-US" dirty="0"/>
              <a:t/>
            </a:r>
            <a:br>
              <a:rPr lang="en-US" dirty="0"/>
            </a:br>
            <a:endParaRPr lang="en-US" dirty="0"/>
          </a:p>
        </p:txBody>
      </p:sp>
      <p:sp>
        <p:nvSpPr>
          <p:cNvPr id="3" name="Slide Number Placeholder 2">
            <a:extLst>
              <a:ext uri="{FF2B5EF4-FFF2-40B4-BE49-F238E27FC236}">
                <a16:creationId xmlns:a16="http://schemas.microsoft.com/office/drawing/2014/main" id="{E1B5EF46-5CA4-4473-A349-DF0DBFE13F0E}"/>
              </a:ext>
            </a:extLst>
          </p:cNvPr>
          <p:cNvSpPr>
            <a:spLocks noGrp="1"/>
          </p:cNvSpPr>
          <p:nvPr>
            <p:ph type="sldNum" sz="quarter" idx="12"/>
          </p:nvPr>
        </p:nvSpPr>
        <p:spPr/>
        <p:txBody>
          <a:bodyPr/>
          <a:lstStyle/>
          <a:p>
            <a:fld id="{3934E992-B57F-4424-8CFA-E6B900EF6AAC}" type="slidenum">
              <a:rPr lang="en-CA" smtClean="0"/>
              <a:pPr/>
              <a:t>22</a:t>
            </a:fld>
            <a:endParaRPr lang="en-CA" dirty="0"/>
          </a:p>
        </p:txBody>
      </p:sp>
    </p:spTree>
    <p:extLst>
      <p:ext uri="{BB962C8B-B14F-4D97-AF65-F5344CB8AC3E}">
        <p14:creationId xmlns:p14="http://schemas.microsoft.com/office/powerpoint/2010/main" val="71847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3B63A-24C2-41E4-A402-99746731EAD2}"/>
              </a:ext>
            </a:extLst>
          </p:cNvPr>
          <p:cNvSpPr>
            <a:spLocks noGrp="1"/>
          </p:cNvSpPr>
          <p:nvPr>
            <p:ph type="title"/>
          </p:nvPr>
        </p:nvSpPr>
        <p:spPr/>
        <p:txBody>
          <a:bodyPr>
            <a:normAutofit fontScale="90000"/>
          </a:bodyPr>
          <a:lstStyle/>
          <a:p>
            <a:pPr algn="l"/>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8. If there is a yellow high-lighter mark on your Transcript Verification Report: </a:t>
            </a:r>
            <a:br>
              <a:rPr lang="en-US" dirty="0"/>
            </a:br>
            <a:r>
              <a:rPr lang="en-US" dirty="0"/>
              <a:t/>
            </a:r>
            <a:br>
              <a:rPr lang="en-US" dirty="0"/>
            </a:br>
            <a:r>
              <a:rPr lang="en-US" dirty="0"/>
              <a:t>You are not meeting Graduation requirements – </a:t>
            </a:r>
            <a:r>
              <a:rPr lang="en-US" b="1" i="1" u="sng" dirty="0"/>
              <a:t>see your counsellor.</a:t>
            </a:r>
            <a:r>
              <a:rPr lang="en-US" dirty="0"/>
              <a:t/>
            </a:r>
            <a:br>
              <a:rPr lang="en-US" dirty="0"/>
            </a:br>
            <a:r>
              <a:rPr lang="en-US" dirty="0"/>
              <a:t/>
            </a:r>
            <a:br>
              <a:rPr lang="en-US" dirty="0"/>
            </a:br>
            <a:r>
              <a:rPr lang="en-US" dirty="0"/>
              <a:t/>
            </a:r>
            <a:br>
              <a:rPr lang="en-US" dirty="0"/>
            </a:br>
            <a:r>
              <a:rPr lang="en-US" b="1" i="1" dirty="0"/>
              <a:t>READ INSTRUCTION SHEET</a:t>
            </a:r>
            <a:endParaRPr lang="en-US" dirty="0"/>
          </a:p>
        </p:txBody>
      </p:sp>
      <p:sp>
        <p:nvSpPr>
          <p:cNvPr id="3" name="Slide Number Placeholder 2">
            <a:extLst>
              <a:ext uri="{FF2B5EF4-FFF2-40B4-BE49-F238E27FC236}">
                <a16:creationId xmlns:a16="http://schemas.microsoft.com/office/drawing/2014/main" id="{FF827A39-6350-413F-8DF2-ACB09D5C9874}"/>
              </a:ext>
            </a:extLst>
          </p:cNvPr>
          <p:cNvSpPr>
            <a:spLocks noGrp="1"/>
          </p:cNvSpPr>
          <p:nvPr>
            <p:ph type="sldNum" sz="quarter" idx="12"/>
          </p:nvPr>
        </p:nvSpPr>
        <p:spPr/>
        <p:txBody>
          <a:bodyPr/>
          <a:lstStyle/>
          <a:p>
            <a:fld id="{3934E992-B57F-4424-8CFA-E6B900EF6AAC}" type="slidenum">
              <a:rPr lang="en-CA" smtClean="0"/>
              <a:pPr/>
              <a:t>23</a:t>
            </a:fld>
            <a:endParaRPr lang="en-CA" dirty="0"/>
          </a:p>
        </p:txBody>
      </p:sp>
    </p:spTree>
    <p:extLst>
      <p:ext uri="{BB962C8B-B14F-4D97-AF65-F5344CB8AC3E}">
        <p14:creationId xmlns:p14="http://schemas.microsoft.com/office/powerpoint/2010/main" val="3448489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22EFF-3495-400B-A21F-C008EA09B37F}"/>
              </a:ext>
            </a:extLst>
          </p:cNvPr>
          <p:cNvSpPr>
            <a:spLocks noGrp="1"/>
          </p:cNvSpPr>
          <p:nvPr>
            <p:ph type="title"/>
          </p:nvPr>
        </p:nvSpPr>
        <p:spPr>
          <a:xfrm>
            <a:off x="457200" y="136523"/>
            <a:ext cx="8229600" cy="628181"/>
          </a:xfrm>
        </p:spPr>
        <p:txBody>
          <a:bodyPr>
            <a:normAutofit fontScale="90000"/>
          </a:bodyPr>
          <a:lstStyle/>
          <a:p>
            <a:r>
              <a:rPr lang="en-US" dirty="0"/>
              <a:t>Important Reminder--Numeracy!</a:t>
            </a:r>
          </a:p>
        </p:txBody>
      </p:sp>
      <p:sp>
        <p:nvSpPr>
          <p:cNvPr id="3" name="Slide Number Placeholder 2">
            <a:extLst>
              <a:ext uri="{FF2B5EF4-FFF2-40B4-BE49-F238E27FC236}">
                <a16:creationId xmlns:a16="http://schemas.microsoft.com/office/drawing/2014/main" id="{904A5F0F-AB8E-462A-94F3-9915A9D045C1}"/>
              </a:ext>
            </a:extLst>
          </p:cNvPr>
          <p:cNvSpPr>
            <a:spLocks noGrp="1"/>
          </p:cNvSpPr>
          <p:nvPr>
            <p:ph type="sldNum" sz="quarter" idx="12"/>
          </p:nvPr>
        </p:nvSpPr>
        <p:spPr/>
        <p:txBody>
          <a:bodyPr/>
          <a:lstStyle/>
          <a:p>
            <a:fld id="{3934E992-B57F-4424-8CFA-E6B900EF6AAC}" type="slidenum">
              <a:rPr lang="en-CA" smtClean="0"/>
              <a:pPr/>
              <a:t>24</a:t>
            </a:fld>
            <a:endParaRPr lang="en-CA" dirty="0"/>
          </a:p>
        </p:txBody>
      </p:sp>
      <p:sp>
        <p:nvSpPr>
          <p:cNvPr id="4" name="Rectangle 3">
            <a:extLst>
              <a:ext uri="{FF2B5EF4-FFF2-40B4-BE49-F238E27FC236}">
                <a16:creationId xmlns:a16="http://schemas.microsoft.com/office/drawing/2014/main" id="{E65C557A-D189-4D13-9920-BF25C7533363}"/>
              </a:ext>
            </a:extLst>
          </p:cNvPr>
          <p:cNvSpPr/>
          <p:nvPr/>
        </p:nvSpPr>
        <p:spPr>
          <a:xfrm>
            <a:off x="611560" y="1052736"/>
            <a:ext cx="8075240" cy="6571030"/>
          </a:xfrm>
          <a:prstGeom prst="rect">
            <a:avLst/>
          </a:prstGeom>
        </p:spPr>
        <p:txBody>
          <a:bodyPr wrap="square">
            <a:spAutoFit/>
          </a:bodyPr>
          <a:lstStyle/>
          <a:p>
            <a:pPr marL="457200" indent="-457200">
              <a:buFont typeface="Wingdings" panose="05000000000000000000" pitchFamily="2" charset="2"/>
              <a:buChar char="q"/>
            </a:pPr>
            <a:r>
              <a:rPr lang="en-US" sz="2500" dirty="0"/>
              <a:t>ALL grade 12 students must complete the </a:t>
            </a:r>
            <a:r>
              <a:rPr lang="en-US" sz="2500" b="1" u="sng" dirty="0"/>
              <a:t>Numeracy Assessment </a:t>
            </a:r>
            <a:r>
              <a:rPr lang="en-US" sz="2500" dirty="0"/>
              <a:t>as a graduation requirement. If you did not complete this assessment last year, you must </a:t>
            </a:r>
            <a:r>
              <a:rPr lang="en-US" sz="2500" b="1" u="sng" dirty="0"/>
              <a:t>register at this link by November 20</a:t>
            </a:r>
            <a:r>
              <a:rPr lang="en-US" sz="2600" dirty="0"/>
              <a:t> </a:t>
            </a:r>
            <a:r>
              <a:rPr lang="en-US" sz="2600" u="sng" dirty="0">
                <a:hlinkClick r:id="rId3"/>
              </a:rPr>
              <a:t>https://tinyurl.com/GleneagleExamReg</a:t>
            </a:r>
            <a:r>
              <a:rPr lang="en-US" u="sng" dirty="0"/>
              <a:t/>
            </a:r>
            <a:br>
              <a:rPr lang="en-US" u="sng" dirty="0"/>
            </a:br>
            <a:r>
              <a:rPr lang="en-US" u="sng" dirty="0"/>
              <a:t/>
            </a:r>
            <a:br>
              <a:rPr lang="en-US" u="sng" dirty="0"/>
            </a:br>
            <a:r>
              <a:rPr lang="en-US" u="sng" dirty="0"/>
              <a:t/>
            </a:r>
            <a:br>
              <a:rPr lang="en-US" u="sng" dirty="0"/>
            </a:br>
            <a:endParaRPr lang="en-US" sz="2800" dirty="0"/>
          </a:p>
          <a:p>
            <a:pPr marL="457200" indent="-457200">
              <a:buFont typeface="Wingdings" panose="05000000000000000000" pitchFamily="2" charset="2"/>
              <a:buChar char="q"/>
            </a:pPr>
            <a:r>
              <a:rPr lang="en-US" sz="2500" dirty="0"/>
              <a:t>If you previously wrote and wish to redo it, you may do so by registering at the link above for our January session. </a:t>
            </a:r>
          </a:p>
          <a:p>
            <a:endParaRPr lang="en-US" sz="2000" dirty="0"/>
          </a:p>
          <a:p>
            <a:pPr marL="457200" indent="-457200">
              <a:buFont typeface="Wingdings" panose="05000000000000000000" pitchFamily="2" charset="2"/>
              <a:buChar char="q"/>
            </a:pPr>
            <a:r>
              <a:rPr lang="en-US" sz="2500" dirty="0"/>
              <a:t>When you write the Numeracy Assessment, always attempt every question. Any partial mark is better than no mark at all!</a:t>
            </a:r>
          </a:p>
          <a:p>
            <a:endParaRPr lang="en-US" sz="3000" dirty="0"/>
          </a:p>
          <a:p>
            <a:endParaRPr lang="en-US" sz="3000" dirty="0"/>
          </a:p>
        </p:txBody>
      </p:sp>
      <p:pic>
        <p:nvPicPr>
          <p:cNvPr id="11" name="Picture 10">
            <a:extLst>
              <a:ext uri="{FF2B5EF4-FFF2-40B4-BE49-F238E27FC236}">
                <a16:creationId xmlns:a16="http://schemas.microsoft.com/office/drawing/2014/main" id="{613F2D08-7BA1-45D4-9015-CD01815E09CA}"/>
              </a:ext>
            </a:extLst>
          </p:cNvPr>
          <p:cNvPicPr/>
          <p:nvPr/>
        </p:nvPicPr>
        <p:blipFill>
          <a:blip r:embed="rId4"/>
          <a:stretch>
            <a:fillRect/>
          </a:stretch>
        </p:blipFill>
        <p:spPr>
          <a:xfrm>
            <a:off x="6732240" y="2348880"/>
            <a:ext cx="1800200" cy="1584176"/>
          </a:xfrm>
          <a:prstGeom prst="rect">
            <a:avLst/>
          </a:prstGeom>
        </p:spPr>
      </p:pic>
    </p:spTree>
    <p:extLst>
      <p:ext uri="{BB962C8B-B14F-4D97-AF65-F5344CB8AC3E}">
        <p14:creationId xmlns:p14="http://schemas.microsoft.com/office/powerpoint/2010/main" val="1319239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5D00D-13E8-406E-9F2C-7A1BA57ED04C}"/>
              </a:ext>
            </a:extLst>
          </p:cNvPr>
          <p:cNvSpPr>
            <a:spLocks noGrp="1"/>
          </p:cNvSpPr>
          <p:nvPr>
            <p:ph type="title"/>
          </p:nvPr>
        </p:nvSpPr>
        <p:spPr>
          <a:xfrm>
            <a:off x="457200" y="292568"/>
            <a:ext cx="8229600" cy="904184"/>
          </a:xfrm>
        </p:spPr>
        <p:txBody>
          <a:bodyPr>
            <a:normAutofit fontScale="90000"/>
          </a:bodyPr>
          <a:lstStyle/>
          <a:p>
            <a:r>
              <a:rPr lang="en-US" dirty="0"/>
              <a:t/>
            </a:r>
            <a:br>
              <a:rPr lang="en-US" dirty="0"/>
            </a:br>
            <a:r>
              <a:rPr lang="en-US" dirty="0"/>
              <a:t>Grad Photos</a:t>
            </a:r>
            <a:br>
              <a:rPr lang="en-US" dirty="0"/>
            </a:br>
            <a:endParaRPr lang="en-US" dirty="0"/>
          </a:p>
        </p:txBody>
      </p:sp>
      <p:sp>
        <p:nvSpPr>
          <p:cNvPr id="3" name="Slide Number Placeholder 2">
            <a:extLst>
              <a:ext uri="{FF2B5EF4-FFF2-40B4-BE49-F238E27FC236}">
                <a16:creationId xmlns:a16="http://schemas.microsoft.com/office/drawing/2014/main" id="{CA889E66-1DAF-4896-8B7A-22D019D17C86}"/>
              </a:ext>
            </a:extLst>
          </p:cNvPr>
          <p:cNvSpPr>
            <a:spLocks noGrp="1"/>
          </p:cNvSpPr>
          <p:nvPr>
            <p:ph type="sldNum" sz="quarter" idx="12"/>
          </p:nvPr>
        </p:nvSpPr>
        <p:spPr/>
        <p:txBody>
          <a:bodyPr/>
          <a:lstStyle/>
          <a:p>
            <a:fld id="{3934E992-B57F-4424-8CFA-E6B900EF6AAC}" type="slidenum">
              <a:rPr lang="en-CA" smtClean="0"/>
              <a:pPr/>
              <a:t>25</a:t>
            </a:fld>
            <a:endParaRPr lang="en-CA" dirty="0"/>
          </a:p>
        </p:txBody>
      </p:sp>
      <p:sp>
        <p:nvSpPr>
          <p:cNvPr id="4" name="Rectangle 3">
            <a:extLst>
              <a:ext uri="{FF2B5EF4-FFF2-40B4-BE49-F238E27FC236}">
                <a16:creationId xmlns:a16="http://schemas.microsoft.com/office/drawing/2014/main" id="{37972881-4942-4323-8B32-8C921604CB99}"/>
              </a:ext>
            </a:extLst>
          </p:cNvPr>
          <p:cNvSpPr/>
          <p:nvPr/>
        </p:nvSpPr>
        <p:spPr>
          <a:xfrm>
            <a:off x="1331640" y="1196752"/>
            <a:ext cx="6804114" cy="4832092"/>
          </a:xfrm>
          <a:prstGeom prst="rect">
            <a:avLst/>
          </a:prstGeom>
        </p:spPr>
        <p:txBody>
          <a:bodyPr wrap="square">
            <a:spAutoFit/>
          </a:bodyPr>
          <a:lstStyle/>
          <a:p>
            <a:r>
              <a:rPr lang="en-US" sz="2800" dirty="0">
                <a:solidFill>
                  <a:srgbClr val="000000"/>
                </a:solidFill>
                <a:latin typeface="Calibri" panose="020F0502020204030204" pitchFamily="34" charset="0"/>
              </a:rPr>
              <a:t>Get your grad photo session booked immediately! On-site photos ends this Friday, Nov 16</a:t>
            </a:r>
            <a:r>
              <a:rPr lang="en-US" sz="2800" baseline="30000" dirty="0">
                <a:solidFill>
                  <a:srgbClr val="000000"/>
                </a:solidFill>
                <a:latin typeface="Calibri" panose="020F0502020204030204" pitchFamily="34" charset="0"/>
              </a:rPr>
              <a:t>th</a:t>
            </a:r>
            <a:r>
              <a:rPr lang="en-US" sz="2800" dirty="0">
                <a:solidFill>
                  <a:srgbClr val="000000"/>
                </a:solidFill>
                <a:latin typeface="Calibri" panose="020F0502020204030204" pitchFamily="34" charset="0"/>
              </a:rPr>
              <a:t>. If you do not book into these sessions, you will need to go to </a:t>
            </a:r>
            <a:r>
              <a:rPr lang="en-US" sz="2800" dirty="0" err="1">
                <a:solidFill>
                  <a:srgbClr val="000000"/>
                </a:solidFill>
                <a:latin typeface="Calibri" panose="020F0502020204030204" pitchFamily="34" charset="0"/>
              </a:rPr>
              <a:t>Artona</a:t>
            </a:r>
            <a:r>
              <a:rPr lang="en-US" sz="2800" dirty="0">
                <a:solidFill>
                  <a:srgbClr val="000000"/>
                </a:solidFill>
                <a:latin typeface="Calibri" panose="020F0502020204030204" pitchFamily="34" charset="0"/>
              </a:rPr>
              <a:t> in Vancouver to get your grad photos done.</a:t>
            </a:r>
          </a:p>
          <a:p>
            <a:endParaRPr lang="en-US" sz="2800" dirty="0">
              <a:solidFill>
                <a:srgbClr val="000000"/>
              </a:solidFill>
              <a:latin typeface="Calibri" panose="020F0502020204030204" pitchFamily="34" charset="0"/>
            </a:endParaRPr>
          </a:p>
          <a:p>
            <a:r>
              <a:rPr lang="en-US" sz="2800" dirty="0"/>
              <a:t>Please visit the link below to book a session or call 604-872-7272</a:t>
            </a:r>
          </a:p>
          <a:p>
            <a:r>
              <a:rPr lang="en-US" sz="2800" dirty="0"/>
              <a:t> https://artona.com/schools/GEAG/programs/graduation</a:t>
            </a:r>
          </a:p>
        </p:txBody>
      </p:sp>
    </p:spTree>
    <p:extLst>
      <p:ext uri="{BB962C8B-B14F-4D97-AF65-F5344CB8AC3E}">
        <p14:creationId xmlns:p14="http://schemas.microsoft.com/office/powerpoint/2010/main" val="2871975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322EC-C8BA-459A-82D7-020656B8172B}"/>
              </a:ext>
            </a:extLst>
          </p:cNvPr>
          <p:cNvSpPr>
            <a:spLocks noGrp="1"/>
          </p:cNvSpPr>
          <p:nvPr>
            <p:ph type="title"/>
          </p:nvPr>
        </p:nvSpPr>
        <p:spPr/>
        <p:txBody>
          <a:bodyPr>
            <a:normAutofit/>
          </a:bodyPr>
          <a:lstStyle/>
          <a:p>
            <a:r>
              <a:rPr lang="en-US" dirty="0"/>
              <a:t>Post Secondary Tips!</a:t>
            </a:r>
          </a:p>
        </p:txBody>
      </p:sp>
      <p:sp>
        <p:nvSpPr>
          <p:cNvPr id="3" name="Slide Number Placeholder 2">
            <a:extLst>
              <a:ext uri="{FF2B5EF4-FFF2-40B4-BE49-F238E27FC236}">
                <a16:creationId xmlns:a16="http://schemas.microsoft.com/office/drawing/2014/main" id="{5AA36BAB-FD38-4743-BC80-4CA4F0D56BD5}"/>
              </a:ext>
            </a:extLst>
          </p:cNvPr>
          <p:cNvSpPr>
            <a:spLocks noGrp="1"/>
          </p:cNvSpPr>
          <p:nvPr>
            <p:ph type="sldNum" sz="quarter" idx="12"/>
          </p:nvPr>
        </p:nvSpPr>
        <p:spPr/>
        <p:txBody>
          <a:bodyPr/>
          <a:lstStyle/>
          <a:p>
            <a:fld id="{3934E992-B57F-4424-8CFA-E6B900EF6AAC}" type="slidenum">
              <a:rPr lang="en-CA" smtClean="0"/>
              <a:pPr/>
              <a:t>26</a:t>
            </a:fld>
            <a:endParaRPr lang="en-CA" dirty="0"/>
          </a:p>
        </p:txBody>
      </p:sp>
      <p:sp>
        <p:nvSpPr>
          <p:cNvPr id="4" name="Rectangle 3">
            <a:extLst>
              <a:ext uri="{FF2B5EF4-FFF2-40B4-BE49-F238E27FC236}">
                <a16:creationId xmlns:a16="http://schemas.microsoft.com/office/drawing/2014/main" id="{D5B3B102-5277-4AF8-A828-7A060BAE14D6}"/>
              </a:ext>
            </a:extLst>
          </p:cNvPr>
          <p:cNvSpPr/>
          <p:nvPr/>
        </p:nvSpPr>
        <p:spPr>
          <a:xfrm>
            <a:off x="1043608" y="1547993"/>
            <a:ext cx="7056784" cy="4770537"/>
          </a:xfrm>
          <a:prstGeom prst="rect">
            <a:avLst/>
          </a:prstGeom>
        </p:spPr>
        <p:txBody>
          <a:bodyPr wrap="square">
            <a:spAutoFit/>
          </a:bodyPr>
          <a:lstStyle/>
          <a:p>
            <a:endParaRPr lang="en-US" sz="2400" dirty="0"/>
          </a:p>
          <a:p>
            <a:pPr marL="342900" indent="-342900">
              <a:buFont typeface="Wingdings" panose="05000000000000000000" pitchFamily="2" charset="2"/>
              <a:buChar char="q"/>
            </a:pPr>
            <a:r>
              <a:rPr lang="en-US" sz="3200" dirty="0"/>
              <a:t> Complete your PSI selections for sending your transcripts </a:t>
            </a:r>
            <a:r>
              <a:rPr lang="en-US" sz="3200" b="1" u="sng" dirty="0">
                <a:solidFill>
                  <a:srgbClr val="FF0000"/>
                </a:solidFill>
              </a:rPr>
              <a:t>by NOVEMBER 30</a:t>
            </a:r>
            <a:r>
              <a:rPr lang="en-US" sz="3200" b="1" u="sng" baseline="30000" dirty="0">
                <a:solidFill>
                  <a:srgbClr val="FF0000"/>
                </a:solidFill>
              </a:rPr>
              <a:t>th</a:t>
            </a:r>
            <a:r>
              <a:rPr lang="en-US" sz="3200" b="1" u="sng" dirty="0">
                <a:solidFill>
                  <a:srgbClr val="FF0000"/>
                </a:solidFill>
              </a:rPr>
              <a:t>!</a:t>
            </a:r>
            <a:r>
              <a:rPr lang="en-US" sz="3200" b="1" u="sng" dirty="0"/>
              <a:t> </a:t>
            </a:r>
            <a:r>
              <a:rPr lang="en-US" sz="3200" dirty="0"/>
              <a:t>You can always go back to it later to add or delete PSIs from your cart as needed</a:t>
            </a:r>
          </a:p>
          <a:p>
            <a:pPr marL="342900" indent="-342900">
              <a:buFont typeface="Wingdings" panose="05000000000000000000" pitchFamily="2" charset="2"/>
              <a:buChar char="q"/>
            </a:pPr>
            <a:endParaRPr lang="en-US" sz="3200" dirty="0"/>
          </a:p>
          <a:p>
            <a:pPr marL="342900" indent="-342900">
              <a:buFont typeface="Wingdings" panose="05000000000000000000" pitchFamily="2" charset="2"/>
              <a:buChar char="q"/>
            </a:pPr>
            <a:r>
              <a:rPr lang="en-US" sz="3200" dirty="0"/>
              <a:t> Apply to several PSIs, not just the one place you want the most</a:t>
            </a:r>
          </a:p>
          <a:p>
            <a:endParaRPr lang="en-US" sz="2400" dirty="0"/>
          </a:p>
        </p:txBody>
      </p:sp>
    </p:spTree>
    <p:extLst>
      <p:ext uri="{BB962C8B-B14F-4D97-AF65-F5344CB8AC3E}">
        <p14:creationId xmlns:p14="http://schemas.microsoft.com/office/powerpoint/2010/main" val="442172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4C920-E993-4F78-BCA1-60BD6D5AE39E}"/>
              </a:ext>
            </a:extLst>
          </p:cNvPr>
          <p:cNvSpPr>
            <a:spLocks noGrp="1"/>
          </p:cNvSpPr>
          <p:nvPr>
            <p:ph type="title"/>
          </p:nvPr>
        </p:nvSpPr>
        <p:spPr>
          <a:xfrm>
            <a:off x="457200" y="162670"/>
            <a:ext cx="8229600" cy="864941"/>
          </a:xfrm>
        </p:spPr>
        <p:txBody>
          <a:bodyPr>
            <a:normAutofit/>
          </a:bodyPr>
          <a:lstStyle/>
          <a:p>
            <a:r>
              <a:rPr lang="en-US" sz="4000" dirty="0"/>
              <a:t>More Post Secondary Tips!</a:t>
            </a:r>
          </a:p>
        </p:txBody>
      </p:sp>
      <p:sp>
        <p:nvSpPr>
          <p:cNvPr id="3" name="Slide Number Placeholder 2">
            <a:extLst>
              <a:ext uri="{FF2B5EF4-FFF2-40B4-BE49-F238E27FC236}">
                <a16:creationId xmlns:a16="http://schemas.microsoft.com/office/drawing/2014/main" id="{3451AD73-542C-4DEE-9863-65FA7E9600EA}"/>
              </a:ext>
            </a:extLst>
          </p:cNvPr>
          <p:cNvSpPr>
            <a:spLocks noGrp="1"/>
          </p:cNvSpPr>
          <p:nvPr>
            <p:ph type="sldNum" sz="quarter" idx="12"/>
          </p:nvPr>
        </p:nvSpPr>
        <p:spPr/>
        <p:txBody>
          <a:bodyPr/>
          <a:lstStyle/>
          <a:p>
            <a:fld id="{3934E992-B57F-4424-8CFA-E6B900EF6AAC}" type="slidenum">
              <a:rPr lang="en-CA" smtClean="0"/>
              <a:pPr/>
              <a:t>27</a:t>
            </a:fld>
            <a:endParaRPr lang="en-CA" dirty="0"/>
          </a:p>
        </p:txBody>
      </p:sp>
      <p:sp>
        <p:nvSpPr>
          <p:cNvPr id="4" name="Rectangle 3">
            <a:extLst>
              <a:ext uri="{FF2B5EF4-FFF2-40B4-BE49-F238E27FC236}">
                <a16:creationId xmlns:a16="http://schemas.microsoft.com/office/drawing/2014/main" id="{91FAAD7D-1835-4F7B-BAB1-96A149C622DD}"/>
              </a:ext>
            </a:extLst>
          </p:cNvPr>
          <p:cNvSpPr/>
          <p:nvPr/>
        </p:nvSpPr>
        <p:spPr>
          <a:xfrm>
            <a:off x="1403648" y="935549"/>
            <a:ext cx="6912768" cy="5262979"/>
          </a:xfrm>
          <a:prstGeom prst="rect">
            <a:avLst/>
          </a:prstGeom>
        </p:spPr>
        <p:txBody>
          <a:bodyPr wrap="square">
            <a:spAutoFit/>
          </a:bodyPr>
          <a:lstStyle/>
          <a:p>
            <a:pPr marL="457200" indent="-457200">
              <a:buFont typeface="Wingdings" panose="05000000000000000000" pitchFamily="2" charset="2"/>
              <a:buChar char="q"/>
            </a:pPr>
            <a:r>
              <a:rPr lang="en-US" sz="2800" dirty="0"/>
              <a:t>Make sure that you are getting all the information needed to apply to the PSI  of your choice –it is different for each PSI</a:t>
            </a:r>
          </a:p>
          <a:p>
            <a:pPr marL="457200" indent="-457200">
              <a:buFont typeface="Wingdings" panose="05000000000000000000" pitchFamily="2" charset="2"/>
              <a:buChar char="q"/>
            </a:pPr>
            <a:r>
              <a:rPr lang="en-US" sz="2800" dirty="0"/>
              <a:t>If you are very set on a particular program, be sure to apply for that program at several different PSIs </a:t>
            </a:r>
            <a:r>
              <a:rPr lang="en-US" sz="2800" b="1" u="sng" dirty="0"/>
              <a:t>AND explore transfer programs </a:t>
            </a:r>
            <a:r>
              <a:rPr lang="en-US" sz="2800" dirty="0"/>
              <a:t>e.g. engineering at UBC has a partnership with Capilano University for first year course, UBC has a partnership with </a:t>
            </a:r>
            <a:r>
              <a:rPr lang="en-US" sz="2800" dirty="0" err="1"/>
              <a:t>Langara</a:t>
            </a:r>
            <a:r>
              <a:rPr lang="en-US" sz="2800" dirty="0"/>
              <a:t> College for some other programs, SFU has a partnership with Douglas College and so on…</a:t>
            </a:r>
          </a:p>
        </p:txBody>
      </p:sp>
    </p:spTree>
    <p:extLst>
      <p:ext uri="{BB962C8B-B14F-4D97-AF65-F5344CB8AC3E}">
        <p14:creationId xmlns:p14="http://schemas.microsoft.com/office/powerpoint/2010/main" val="2716350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89C6E-78B5-4771-817A-445B1E53B0A8}"/>
              </a:ext>
            </a:extLst>
          </p:cNvPr>
          <p:cNvSpPr>
            <a:spLocks noGrp="1"/>
          </p:cNvSpPr>
          <p:nvPr>
            <p:ph type="title"/>
          </p:nvPr>
        </p:nvSpPr>
        <p:spPr/>
        <p:txBody>
          <a:bodyPr/>
          <a:lstStyle/>
          <a:p>
            <a:r>
              <a:rPr lang="en-US" dirty="0"/>
              <a:t>Final Post Secondary Tips!</a:t>
            </a:r>
          </a:p>
        </p:txBody>
      </p:sp>
      <p:sp>
        <p:nvSpPr>
          <p:cNvPr id="3" name="Slide Number Placeholder 2">
            <a:extLst>
              <a:ext uri="{FF2B5EF4-FFF2-40B4-BE49-F238E27FC236}">
                <a16:creationId xmlns:a16="http://schemas.microsoft.com/office/drawing/2014/main" id="{FC7AF215-DF12-475B-ACB9-A849F339160A}"/>
              </a:ext>
            </a:extLst>
          </p:cNvPr>
          <p:cNvSpPr>
            <a:spLocks noGrp="1"/>
          </p:cNvSpPr>
          <p:nvPr>
            <p:ph type="sldNum" sz="quarter" idx="12"/>
          </p:nvPr>
        </p:nvSpPr>
        <p:spPr/>
        <p:txBody>
          <a:bodyPr/>
          <a:lstStyle/>
          <a:p>
            <a:fld id="{3934E992-B57F-4424-8CFA-E6B900EF6AAC}" type="slidenum">
              <a:rPr lang="en-CA" smtClean="0"/>
              <a:pPr/>
              <a:t>28</a:t>
            </a:fld>
            <a:endParaRPr lang="en-CA" dirty="0"/>
          </a:p>
        </p:txBody>
      </p:sp>
      <p:sp>
        <p:nvSpPr>
          <p:cNvPr id="4" name="Rectangle 3">
            <a:extLst>
              <a:ext uri="{FF2B5EF4-FFF2-40B4-BE49-F238E27FC236}">
                <a16:creationId xmlns:a16="http://schemas.microsoft.com/office/drawing/2014/main" id="{64EF0B16-DCBC-445E-B398-1A134AEDE12A}"/>
              </a:ext>
            </a:extLst>
          </p:cNvPr>
          <p:cNvSpPr/>
          <p:nvPr/>
        </p:nvSpPr>
        <p:spPr>
          <a:xfrm>
            <a:off x="1475656" y="1196752"/>
            <a:ext cx="5382344" cy="4154984"/>
          </a:xfrm>
          <a:prstGeom prst="rect">
            <a:avLst/>
          </a:prstGeom>
        </p:spPr>
        <p:txBody>
          <a:bodyPr wrap="square">
            <a:spAutoFit/>
          </a:bodyPr>
          <a:lstStyle/>
          <a:p>
            <a:pPr marL="457200" indent="-457200">
              <a:buFont typeface="Wingdings" panose="05000000000000000000" pitchFamily="2" charset="2"/>
              <a:buChar char="q"/>
            </a:pPr>
            <a:r>
              <a:rPr lang="en-US" sz="2400" dirty="0"/>
              <a:t>If you are doing any </a:t>
            </a:r>
            <a:r>
              <a:rPr lang="en-US" sz="2400" b="1" u="sng" dirty="0"/>
              <a:t>online </a:t>
            </a:r>
            <a:r>
              <a:rPr lang="en-US" sz="2400" b="1" u="sng" err="1"/>
              <a:t>courses</a:t>
            </a:r>
            <a:r>
              <a:rPr lang="en-US" sz="2400"/>
              <a:t>, be </a:t>
            </a:r>
            <a:r>
              <a:rPr lang="en-US" sz="2400" dirty="0"/>
              <a:t>aware that each PSI has a different completion deadline. For example, SFU requires on-line courses to be completed by</a:t>
            </a:r>
            <a:r>
              <a:rPr lang="en-US" sz="2400" b="1" u="sng" dirty="0"/>
              <a:t> Jan 31</a:t>
            </a:r>
            <a:r>
              <a:rPr lang="en-US" sz="2400" b="1" u="sng" baseline="30000" dirty="0"/>
              <a:t>st</a:t>
            </a:r>
            <a:endParaRPr lang="en-US" sz="2400" dirty="0"/>
          </a:p>
          <a:p>
            <a:pPr marL="457200" indent="-457200">
              <a:buFont typeface="Wingdings" panose="05000000000000000000" pitchFamily="2" charset="2"/>
              <a:buChar char="q"/>
            </a:pPr>
            <a:r>
              <a:rPr lang="en-US" sz="2400" dirty="0"/>
              <a:t>Last tip….Faculty of Arts does not mean visual art classes</a:t>
            </a:r>
            <a:r>
              <a:rPr lang="en-US" sz="2400" dirty="0">
                <a:sym typeface="Wingdings" panose="05000000000000000000" pitchFamily="2" charset="2"/>
              </a:rPr>
              <a:t> </a:t>
            </a:r>
            <a:r>
              <a:rPr lang="en-US" sz="2400" dirty="0"/>
              <a:t>These are various majors under the Humanities umbrella. Check the details on each PSI website! There are a LOT of choices to explore!</a:t>
            </a:r>
          </a:p>
        </p:txBody>
      </p:sp>
    </p:spTree>
    <p:extLst>
      <p:ext uri="{BB962C8B-B14F-4D97-AF65-F5344CB8AC3E}">
        <p14:creationId xmlns:p14="http://schemas.microsoft.com/office/powerpoint/2010/main" val="2756556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16CE38-E00D-48FE-9E6F-FF868C149EFD}"/>
              </a:ext>
            </a:extLst>
          </p:cNvPr>
          <p:cNvSpPr>
            <a:spLocks noGrp="1"/>
          </p:cNvSpPr>
          <p:nvPr>
            <p:ph idx="1"/>
          </p:nvPr>
        </p:nvSpPr>
        <p:spPr>
          <a:xfrm>
            <a:off x="421582" y="1700808"/>
            <a:ext cx="8542906" cy="4824535"/>
          </a:xfrm>
        </p:spPr>
        <p:txBody>
          <a:bodyPr>
            <a:normAutofit/>
          </a:bodyPr>
          <a:lstStyle/>
          <a:p>
            <a:pPr marL="285750" indent="-285750">
              <a:buFont typeface="Arial" panose="020B0604020202020204" pitchFamily="34" charset="0"/>
              <a:buChar char="•"/>
            </a:pPr>
            <a:r>
              <a:rPr lang="en-US" sz="2800" dirty="0"/>
              <a:t>View your </a:t>
            </a:r>
            <a:r>
              <a:rPr lang="en-CA" sz="2800" dirty="0"/>
              <a:t>secondary school transcripts</a:t>
            </a:r>
          </a:p>
          <a:p>
            <a:pPr marL="285750" indent="-285750">
              <a:buFont typeface="Arial" panose="020B0604020202020204" pitchFamily="34" charset="0"/>
              <a:buChar char="•"/>
            </a:pPr>
            <a:r>
              <a:rPr lang="en-US" sz="2800" dirty="0"/>
              <a:t>View marks for numeracy assessment and provincial English exam</a:t>
            </a:r>
          </a:p>
          <a:p>
            <a:pPr marL="285750" indent="-285750">
              <a:buFont typeface="Arial" panose="020B0604020202020204" pitchFamily="34" charset="0"/>
              <a:buChar char="•"/>
            </a:pPr>
            <a:r>
              <a:rPr lang="en-US" sz="2800" dirty="0"/>
              <a:t>View scholarships and awards received</a:t>
            </a:r>
          </a:p>
          <a:p>
            <a:pPr marL="285750" indent="-285750">
              <a:buFont typeface="Arial" panose="020B0604020202020204" pitchFamily="34" charset="0"/>
              <a:buChar char="•"/>
            </a:pPr>
            <a:r>
              <a:rPr lang="en-US" sz="2800" dirty="0"/>
              <a:t>Download digital, pdf or hardcopy of official transcripts</a:t>
            </a:r>
          </a:p>
          <a:p>
            <a:pPr marL="285750" indent="-285750">
              <a:buFont typeface="Arial" panose="020B0604020202020204" pitchFamily="34" charset="0"/>
              <a:buChar char="•"/>
            </a:pPr>
            <a:r>
              <a:rPr lang="en-US" sz="2800" dirty="0"/>
              <a:t>Request real time transfer of transcripts to PSI and employers</a:t>
            </a:r>
          </a:p>
          <a:p>
            <a:pPr marL="285750" indent="-285750">
              <a:buFont typeface="Arial" panose="020B0604020202020204" pitchFamily="34" charset="0"/>
              <a:buChar char="•"/>
            </a:pPr>
            <a:r>
              <a:rPr lang="en-US" sz="2800" dirty="0"/>
              <a:t>Receive real time feedback on status of transcript delivery</a:t>
            </a:r>
          </a:p>
        </p:txBody>
      </p:sp>
      <p:sp>
        <p:nvSpPr>
          <p:cNvPr id="3" name="Slide Number Placeholder 2">
            <a:extLst>
              <a:ext uri="{FF2B5EF4-FFF2-40B4-BE49-F238E27FC236}">
                <a16:creationId xmlns:a16="http://schemas.microsoft.com/office/drawing/2014/main" id="{1ECA0B8D-3739-4649-911E-904415875598}"/>
              </a:ext>
            </a:extLst>
          </p:cNvPr>
          <p:cNvSpPr>
            <a:spLocks noGrp="1"/>
          </p:cNvSpPr>
          <p:nvPr>
            <p:ph type="sldNum" sz="quarter" idx="12"/>
          </p:nvPr>
        </p:nvSpPr>
        <p:spPr/>
        <p:txBody>
          <a:bodyPr/>
          <a:lstStyle/>
          <a:p>
            <a:pPr>
              <a:defRPr/>
            </a:pPr>
            <a:fld id="{893E29E3-B410-4C99-A22E-23A2D39CC434}" type="slidenum">
              <a:rPr lang="en-CA" smtClean="0"/>
              <a:pPr>
                <a:defRPr/>
              </a:pPr>
              <a:t>3</a:t>
            </a:fld>
            <a:endParaRPr lang="en-CA" dirty="0"/>
          </a:p>
        </p:txBody>
      </p:sp>
      <p:sp>
        <p:nvSpPr>
          <p:cNvPr id="4" name="Title 3">
            <a:extLst>
              <a:ext uri="{FF2B5EF4-FFF2-40B4-BE49-F238E27FC236}">
                <a16:creationId xmlns:a16="http://schemas.microsoft.com/office/drawing/2014/main" id="{6358FF69-D2A2-4397-B355-BC127AC852BE}"/>
              </a:ext>
            </a:extLst>
          </p:cNvPr>
          <p:cNvSpPr>
            <a:spLocks noGrp="1"/>
          </p:cNvSpPr>
          <p:nvPr>
            <p:ph type="title"/>
          </p:nvPr>
        </p:nvSpPr>
        <p:spPr/>
        <p:txBody>
          <a:bodyPr/>
          <a:lstStyle/>
          <a:p>
            <a:r>
              <a:rPr lang="en-US" dirty="0"/>
              <a:t>Additional Benefits for Students</a:t>
            </a:r>
          </a:p>
        </p:txBody>
      </p:sp>
      <p:pic>
        <p:nvPicPr>
          <p:cNvPr id="5" name="Picture 4">
            <a:extLst>
              <a:ext uri="{FF2B5EF4-FFF2-40B4-BE49-F238E27FC236}">
                <a16:creationId xmlns:a16="http://schemas.microsoft.com/office/drawing/2014/main" id="{5181780E-9C92-4809-ADB3-A02639501F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428" y="1056589"/>
            <a:ext cx="4019954" cy="457375"/>
          </a:xfrm>
          <a:prstGeom prst="rect">
            <a:avLst/>
          </a:prstGeom>
        </p:spPr>
      </p:pic>
    </p:spTree>
    <p:extLst>
      <p:ext uri="{BB962C8B-B14F-4D97-AF65-F5344CB8AC3E}">
        <p14:creationId xmlns:p14="http://schemas.microsoft.com/office/powerpoint/2010/main" val="988645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AC9A95-3A93-475D-A3B1-B63E3A6F6275}"/>
              </a:ext>
            </a:extLst>
          </p:cNvPr>
          <p:cNvSpPr>
            <a:spLocks noGrp="1"/>
          </p:cNvSpPr>
          <p:nvPr>
            <p:ph idx="1"/>
          </p:nvPr>
        </p:nvSpPr>
        <p:spPr>
          <a:xfrm>
            <a:off x="323528" y="1340768"/>
            <a:ext cx="8229600" cy="5112568"/>
          </a:xfrm>
        </p:spPr>
        <p:txBody>
          <a:bodyPr>
            <a:normAutofit/>
          </a:bodyPr>
          <a:lstStyle/>
          <a:p>
            <a:pPr marL="0" indent="0">
              <a:buNone/>
            </a:pPr>
            <a:r>
              <a:rPr lang="en-US" b="1" dirty="0"/>
              <a:t>Important Information for Students</a:t>
            </a:r>
          </a:p>
          <a:p>
            <a:r>
              <a:rPr lang="en-CA" sz="2800" dirty="0"/>
              <a:t>Students must register for a BC Government account,  called </a:t>
            </a:r>
            <a:r>
              <a:rPr lang="en-CA" sz="2800" dirty="0" err="1"/>
              <a:t>BCeID</a:t>
            </a:r>
            <a:r>
              <a:rPr lang="en-CA" sz="2800" dirty="0"/>
              <a:t>, before accessing the </a:t>
            </a:r>
            <a:r>
              <a:rPr lang="en-CA" sz="2800" i="1" dirty="0"/>
              <a:t>StudentTranscript Service.</a:t>
            </a:r>
            <a:endParaRPr lang="en-US" sz="2800" i="1" dirty="0"/>
          </a:p>
          <a:p>
            <a:r>
              <a:rPr lang="en-US" sz="2800" dirty="0"/>
              <a:t>Students are responsible for ensuring transcript  accuracy before sending them to post-secondary institutions. Your counsellor will meet with you later in November to check your transcript accuracy. </a:t>
            </a:r>
          </a:p>
        </p:txBody>
      </p:sp>
      <p:sp>
        <p:nvSpPr>
          <p:cNvPr id="3" name="Slide Number Placeholder 2">
            <a:extLst>
              <a:ext uri="{FF2B5EF4-FFF2-40B4-BE49-F238E27FC236}">
                <a16:creationId xmlns:a16="http://schemas.microsoft.com/office/drawing/2014/main" id="{AF660A2D-D29A-43C9-B505-46104E9231A6}"/>
              </a:ext>
            </a:extLst>
          </p:cNvPr>
          <p:cNvSpPr>
            <a:spLocks noGrp="1"/>
          </p:cNvSpPr>
          <p:nvPr>
            <p:ph type="sldNum" sz="quarter" idx="12"/>
          </p:nvPr>
        </p:nvSpPr>
        <p:spPr/>
        <p:txBody>
          <a:bodyPr/>
          <a:lstStyle/>
          <a:p>
            <a:pPr>
              <a:defRPr/>
            </a:pPr>
            <a:fld id="{893E29E3-B410-4C99-A22E-23A2D39CC434}" type="slidenum">
              <a:rPr lang="en-CA" smtClean="0"/>
              <a:pPr>
                <a:defRPr/>
              </a:pPr>
              <a:t>4</a:t>
            </a:fld>
            <a:endParaRPr lang="en-CA" dirty="0"/>
          </a:p>
        </p:txBody>
      </p:sp>
      <p:sp>
        <p:nvSpPr>
          <p:cNvPr id="4" name="Title 3">
            <a:extLst>
              <a:ext uri="{FF2B5EF4-FFF2-40B4-BE49-F238E27FC236}">
                <a16:creationId xmlns:a16="http://schemas.microsoft.com/office/drawing/2014/main" id="{0DAB1D01-580F-40B0-B8B2-44111117D99E}"/>
              </a:ext>
            </a:extLst>
          </p:cNvPr>
          <p:cNvSpPr>
            <a:spLocks noGrp="1"/>
          </p:cNvSpPr>
          <p:nvPr>
            <p:ph type="title"/>
          </p:nvPr>
        </p:nvSpPr>
        <p:spPr/>
        <p:txBody>
          <a:bodyPr>
            <a:normAutofit/>
          </a:bodyPr>
          <a:lstStyle/>
          <a:p>
            <a:r>
              <a:rPr lang="en-US" dirty="0"/>
              <a:t>Getting Started</a:t>
            </a:r>
          </a:p>
        </p:txBody>
      </p:sp>
    </p:spTree>
    <p:extLst>
      <p:ext uri="{BB962C8B-B14F-4D97-AF65-F5344CB8AC3E}">
        <p14:creationId xmlns:p14="http://schemas.microsoft.com/office/powerpoint/2010/main" val="2695585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93E29E3-B410-4C99-A22E-23A2D39CC434}" type="slidenum">
              <a:rPr lang="en-CA" smtClean="0"/>
              <a:pPr>
                <a:defRPr/>
              </a:pPr>
              <a:t>5</a:t>
            </a:fld>
            <a:endParaRPr lang="en-CA" dirty="0"/>
          </a:p>
        </p:txBody>
      </p:sp>
      <p:sp>
        <p:nvSpPr>
          <p:cNvPr id="4" name="Title 3"/>
          <p:cNvSpPr>
            <a:spLocks noGrp="1"/>
          </p:cNvSpPr>
          <p:nvPr>
            <p:ph type="title"/>
          </p:nvPr>
        </p:nvSpPr>
        <p:spPr/>
        <p:txBody>
          <a:bodyPr/>
          <a:lstStyle/>
          <a:p>
            <a:r>
              <a:rPr lang="en-CA" dirty="0"/>
              <a:t>Getting Started: BCeID Sign Up</a:t>
            </a:r>
          </a:p>
        </p:txBody>
      </p:sp>
      <p:pic>
        <p:nvPicPr>
          <p:cNvPr id="5" name="Content Placeholder 4"/>
          <p:cNvPicPr>
            <a:picLocks noGrp="1"/>
          </p:cNvPicPr>
          <p:nvPr>
            <p:ph idx="1"/>
          </p:nvPr>
        </p:nvPicPr>
        <p:blipFill>
          <a:blip r:embed="rId3"/>
          <a:stretch>
            <a:fillRect/>
          </a:stretch>
        </p:blipFill>
        <p:spPr>
          <a:xfrm>
            <a:off x="99527" y="2085160"/>
            <a:ext cx="8083454" cy="4292045"/>
          </a:xfrm>
          <a:prstGeom prst="rect">
            <a:avLst/>
          </a:prstGeom>
        </p:spPr>
      </p:pic>
      <p:sp>
        <p:nvSpPr>
          <p:cNvPr id="6" name="TextBox 5"/>
          <p:cNvSpPr txBox="1"/>
          <p:nvPr/>
        </p:nvSpPr>
        <p:spPr>
          <a:xfrm>
            <a:off x="708593" y="1000844"/>
            <a:ext cx="8198142" cy="1077218"/>
          </a:xfrm>
          <a:prstGeom prst="rect">
            <a:avLst/>
          </a:prstGeom>
          <a:noFill/>
        </p:spPr>
        <p:txBody>
          <a:bodyPr wrap="none" rtlCol="0">
            <a:spAutoFit/>
          </a:bodyPr>
          <a:lstStyle/>
          <a:p>
            <a:r>
              <a:rPr lang="en-CA" sz="3200" dirty="0"/>
              <a:t>From the Transcripts and Certificates web page, </a:t>
            </a:r>
          </a:p>
          <a:p>
            <a:r>
              <a:rPr lang="en-CA" sz="3200" dirty="0"/>
              <a:t>select “Sign Up for a </a:t>
            </a:r>
            <a:r>
              <a:rPr lang="en-CA" sz="3200" dirty="0" err="1"/>
              <a:t>BCeID</a:t>
            </a:r>
            <a:r>
              <a:rPr lang="en-CA" sz="3200" dirty="0"/>
              <a:t>” at this link: </a:t>
            </a:r>
            <a:r>
              <a:rPr lang="en-CA" sz="3200" dirty="0" err="1">
                <a:hlinkClick r:id="rId4"/>
              </a:rPr>
              <a:t>BCeID</a:t>
            </a:r>
            <a:endParaRPr lang="en-CA" sz="3200" dirty="0"/>
          </a:p>
        </p:txBody>
      </p:sp>
      <p:sp>
        <p:nvSpPr>
          <p:cNvPr id="2" name="TextBox 1">
            <a:extLst>
              <a:ext uri="{FF2B5EF4-FFF2-40B4-BE49-F238E27FC236}">
                <a16:creationId xmlns:a16="http://schemas.microsoft.com/office/drawing/2014/main" id="{A22678C1-8DC2-426C-B470-54D918773D75}"/>
              </a:ext>
            </a:extLst>
          </p:cNvPr>
          <p:cNvSpPr txBox="1"/>
          <p:nvPr/>
        </p:nvSpPr>
        <p:spPr>
          <a:xfrm>
            <a:off x="6693886" y="2882789"/>
            <a:ext cx="2133600" cy="1015663"/>
          </a:xfrm>
          <a:prstGeom prst="rect">
            <a:avLst/>
          </a:prstGeom>
          <a:solidFill>
            <a:srgbClr val="00B0F0"/>
          </a:solidFill>
        </p:spPr>
        <p:txBody>
          <a:bodyPr wrap="square" rtlCol="0">
            <a:spAutoFit/>
          </a:bodyPr>
          <a:lstStyle/>
          <a:p>
            <a:r>
              <a:rPr lang="en-US" sz="2000" dirty="0">
                <a:solidFill>
                  <a:schemeClr val="bg1"/>
                </a:solidFill>
              </a:rPr>
              <a:t>Find your PEN on  the top of your report card!</a:t>
            </a:r>
          </a:p>
        </p:txBody>
      </p:sp>
      <p:cxnSp>
        <p:nvCxnSpPr>
          <p:cNvPr id="11" name="Straight Arrow Connector 10">
            <a:extLst>
              <a:ext uri="{FF2B5EF4-FFF2-40B4-BE49-F238E27FC236}">
                <a16:creationId xmlns:a16="http://schemas.microsoft.com/office/drawing/2014/main" id="{FDBFEE89-C943-450B-ABA9-342FB516DF1F}"/>
              </a:ext>
            </a:extLst>
          </p:cNvPr>
          <p:cNvCxnSpPr/>
          <p:nvPr/>
        </p:nvCxnSpPr>
        <p:spPr>
          <a:xfrm>
            <a:off x="6893971" y="3528934"/>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A86B6DF-03B6-4FDD-B404-F52E2A292DA0}"/>
              </a:ext>
            </a:extLst>
          </p:cNvPr>
          <p:cNvCxnSpPr/>
          <p:nvPr/>
        </p:nvCxnSpPr>
        <p:spPr>
          <a:xfrm flipH="1">
            <a:off x="6156176" y="3467379"/>
            <a:ext cx="737795" cy="609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5314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93E29E3-B410-4C99-A22E-23A2D39CC434}" type="slidenum">
              <a:rPr lang="en-CA" smtClean="0"/>
              <a:pPr>
                <a:defRPr/>
              </a:pPr>
              <a:t>6</a:t>
            </a:fld>
            <a:endParaRPr lang="en-CA" dirty="0"/>
          </a:p>
        </p:txBody>
      </p:sp>
      <p:sp>
        <p:nvSpPr>
          <p:cNvPr id="4" name="Title 3"/>
          <p:cNvSpPr>
            <a:spLocks noGrp="1"/>
          </p:cNvSpPr>
          <p:nvPr>
            <p:ph type="title"/>
          </p:nvPr>
        </p:nvSpPr>
        <p:spPr/>
        <p:txBody>
          <a:bodyPr/>
          <a:lstStyle/>
          <a:p>
            <a:r>
              <a:rPr lang="en-CA" dirty="0"/>
              <a:t>Getting Started: BCeID Sign Up</a:t>
            </a:r>
          </a:p>
        </p:txBody>
      </p:sp>
      <p:pic>
        <p:nvPicPr>
          <p:cNvPr id="5" name="Content Placeholder 4"/>
          <p:cNvPicPr>
            <a:picLocks noGrp="1"/>
          </p:cNvPicPr>
          <p:nvPr>
            <p:ph idx="1"/>
          </p:nvPr>
        </p:nvPicPr>
        <p:blipFill>
          <a:blip r:embed="rId2"/>
          <a:stretch>
            <a:fillRect/>
          </a:stretch>
        </p:blipFill>
        <p:spPr>
          <a:xfrm>
            <a:off x="718608" y="1772816"/>
            <a:ext cx="6768752" cy="4878581"/>
          </a:xfrm>
          <a:prstGeom prst="rect">
            <a:avLst/>
          </a:prstGeom>
        </p:spPr>
      </p:pic>
      <p:sp>
        <p:nvSpPr>
          <p:cNvPr id="6" name="TextBox 5"/>
          <p:cNvSpPr txBox="1"/>
          <p:nvPr/>
        </p:nvSpPr>
        <p:spPr>
          <a:xfrm>
            <a:off x="1043608" y="1142577"/>
            <a:ext cx="6443752" cy="1077218"/>
          </a:xfrm>
          <a:prstGeom prst="rect">
            <a:avLst/>
          </a:prstGeom>
          <a:noFill/>
        </p:spPr>
        <p:txBody>
          <a:bodyPr wrap="none" rtlCol="0">
            <a:spAutoFit/>
          </a:bodyPr>
          <a:lstStyle/>
          <a:p>
            <a:r>
              <a:rPr lang="en-CA" sz="2800" dirty="0"/>
              <a:t>Complete the Fields to register for a BCeID </a:t>
            </a:r>
          </a:p>
          <a:p>
            <a:r>
              <a:rPr lang="en-CA" dirty="0"/>
              <a:t> </a:t>
            </a:r>
          </a:p>
          <a:p>
            <a:endParaRPr lang="en-CA" dirty="0"/>
          </a:p>
        </p:txBody>
      </p:sp>
    </p:spTree>
    <p:extLst>
      <p:ext uri="{BB962C8B-B14F-4D97-AF65-F5344CB8AC3E}">
        <p14:creationId xmlns:p14="http://schemas.microsoft.com/office/powerpoint/2010/main" val="121481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93E29E3-B410-4C99-A22E-23A2D39CC434}" type="slidenum">
              <a:rPr lang="en-CA" smtClean="0"/>
              <a:pPr>
                <a:defRPr/>
              </a:pPr>
              <a:t>7</a:t>
            </a:fld>
            <a:endParaRPr lang="en-CA" dirty="0"/>
          </a:p>
        </p:txBody>
      </p:sp>
      <p:sp>
        <p:nvSpPr>
          <p:cNvPr id="4" name="Title 3"/>
          <p:cNvSpPr>
            <a:spLocks noGrp="1"/>
          </p:cNvSpPr>
          <p:nvPr>
            <p:ph type="title"/>
          </p:nvPr>
        </p:nvSpPr>
        <p:spPr/>
        <p:txBody>
          <a:bodyPr/>
          <a:lstStyle/>
          <a:p>
            <a:r>
              <a:rPr lang="en-CA" dirty="0"/>
              <a:t>Getting Started: BCeID Sign Up</a:t>
            </a:r>
          </a:p>
        </p:txBody>
      </p:sp>
      <p:sp>
        <p:nvSpPr>
          <p:cNvPr id="6" name="TextBox 5"/>
          <p:cNvSpPr txBox="1"/>
          <p:nvPr/>
        </p:nvSpPr>
        <p:spPr>
          <a:xfrm>
            <a:off x="272008" y="972597"/>
            <a:ext cx="6900351" cy="1231106"/>
          </a:xfrm>
          <a:prstGeom prst="rect">
            <a:avLst/>
          </a:prstGeom>
          <a:noFill/>
        </p:spPr>
        <p:txBody>
          <a:bodyPr wrap="none" rtlCol="0">
            <a:spAutoFit/>
          </a:bodyPr>
          <a:lstStyle/>
          <a:p>
            <a:r>
              <a:rPr lang="en-CA" sz="2800" dirty="0"/>
              <a:t>Select Password Reset Questions and Answers</a:t>
            </a:r>
          </a:p>
          <a:p>
            <a:r>
              <a:rPr lang="en-CA" sz="2800" dirty="0"/>
              <a:t> for your </a:t>
            </a:r>
            <a:r>
              <a:rPr lang="en-CA" sz="2800" dirty="0" err="1"/>
              <a:t>BCeID</a:t>
            </a:r>
            <a:r>
              <a:rPr lang="en-CA" sz="2800" dirty="0"/>
              <a:t> account  </a:t>
            </a:r>
          </a:p>
          <a:p>
            <a:endParaRPr lang="en-CA" dirty="0"/>
          </a:p>
        </p:txBody>
      </p:sp>
      <p:pic>
        <p:nvPicPr>
          <p:cNvPr id="9" name="Picture 8"/>
          <p:cNvPicPr/>
          <p:nvPr/>
        </p:nvPicPr>
        <p:blipFill>
          <a:blip r:embed="rId2"/>
          <a:stretch>
            <a:fillRect/>
          </a:stretch>
        </p:blipFill>
        <p:spPr>
          <a:xfrm>
            <a:off x="457200" y="2146426"/>
            <a:ext cx="7560840" cy="4392488"/>
          </a:xfrm>
          <a:prstGeom prst="rect">
            <a:avLst/>
          </a:prstGeom>
        </p:spPr>
      </p:pic>
      <p:sp>
        <p:nvSpPr>
          <p:cNvPr id="10" name="TextBox 9"/>
          <p:cNvSpPr txBox="1"/>
          <p:nvPr/>
        </p:nvSpPr>
        <p:spPr>
          <a:xfrm>
            <a:off x="2986592" y="6033186"/>
            <a:ext cx="5365828" cy="646331"/>
          </a:xfrm>
          <a:prstGeom prst="rect">
            <a:avLst/>
          </a:prstGeom>
          <a:noFill/>
        </p:spPr>
        <p:txBody>
          <a:bodyPr wrap="none" rtlCol="0">
            <a:spAutoFit/>
          </a:bodyPr>
          <a:lstStyle/>
          <a:p>
            <a:r>
              <a:rPr lang="en-CA" dirty="0">
                <a:solidFill>
                  <a:srgbClr val="FF0000"/>
                </a:solidFill>
              </a:rPr>
              <a:t>Tip: Select the calendar tool to enter an important date</a:t>
            </a:r>
          </a:p>
          <a:p>
            <a:endParaRPr lang="en-CA" dirty="0"/>
          </a:p>
        </p:txBody>
      </p:sp>
    </p:spTree>
    <p:extLst>
      <p:ext uri="{BB962C8B-B14F-4D97-AF65-F5344CB8AC3E}">
        <p14:creationId xmlns:p14="http://schemas.microsoft.com/office/powerpoint/2010/main" val="800969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93E29E3-B410-4C99-A22E-23A2D39CC434}" type="slidenum">
              <a:rPr lang="en-CA" smtClean="0"/>
              <a:pPr>
                <a:defRPr/>
              </a:pPr>
              <a:t>8</a:t>
            </a:fld>
            <a:endParaRPr lang="en-CA" dirty="0"/>
          </a:p>
        </p:txBody>
      </p:sp>
      <p:sp>
        <p:nvSpPr>
          <p:cNvPr id="4" name="Title 3"/>
          <p:cNvSpPr>
            <a:spLocks noGrp="1"/>
          </p:cNvSpPr>
          <p:nvPr>
            <p:ph type="title"/>
          </p:nvPr>
        </p:nvSpPr>
        <p:spPr/>
        <p:txBody>
          <a:bodyPr/>
          <a:lstStyle/>
          <a:p>
            <a:r>
              <a:rPr lang="en-CA" dirty="0"/>
              <a:t>Register for </a:t>
            </a:r>
            <a:r>
              <a:rPr lang="en-CA" i="1" dirty="0"/>
              <a:t>StudentTranscripts</a:t>
            </a:r>
          </a:p>
        </p:txBody>
      </p:sp>
      <p:sp>
        <p:nvSpPr>
          <p:cNvPr id="6" name="TextBox 5"/>
          <p:cNvSpPr txBox="1"/>
          <p:nvPr/>
        </p:nvSpPr>
        <p:spPr>
          <a:xfrm>
            <a:off x="360142" y="1116422"/>
            <a:ext cx="8380436" cy="954107"/>
          </a:xfrm>
          <a:prstGeom prst="rect">
            <a:avLst/>
          </a:prstGeom>
          <a:noFill/>
        </p:spPr>
        <p:txBody>
          <a:bodyPr wrap="none" rtlCol="0">
            <a:spAutoFit/>
          </a:bodyPr>
          <a:lstStyle/>
          <a:p>
            <a:r>
              <a:rPr lang="en-CA" sz="2800" dirty="0"/>
              <a:t>Now you can register for the </a:t>
            </a:r>
            <a:r>
              <a:rPr lang="en-CA" sz="2800" i="1" dirty="0"/>
              <a:t>Student Transcripts Service </a:t>
            </a:r>
          </a:p>
          <a:p>
            <a:r>
              <a:rPr lang="en-CA" sz="2800" dirty="0"/>
              <a:t>on the page that comes up next: </a:t>
            </a:r>
          </a:p>
        </p:txBody>
      </p:sp>
      <p:pic>
        <p:nvPicPr>
          <p:cNvPr id="7" name="Picture 6"/>
          <p:cNvPicPr/>
          <p:nvPr/>
        </p:nvPicPr>
        <p:blipFill>
          <a:blip r:embed="rId3"/>
          <a:stretch>
            <a:fillRect/>
          </a:stretch>
        </p:blipFill>
        <p:spPr>
          <a:xfrm>
            <a:off x="510990" y="2420888"/>
            <a:ext cx="7733418" cy="4300589"/>
          </a:xfrm>
          <a:prstGeom prst="rect">
            <a:avLst/>
          </a:prstGeom>
        </p:spPr>
      </p:pic>
      <p:sp>
        <p:nvSpPr>
          <p:cNvPr id="8" name="TextBox 7"/>
          <p:cNvSpPr txBox="1"/>
          <p:nvPr/>
        </p:nvSpPr>
        <p:spPr>
          <a:xfrm>
            <a:off x="4546037" y="4034085"/>
            <a:ext cx="2872988" cy="2677656"/>
          </a:xfrm>
          <a:prstGeom prst="rect">
            <a:avLst/>
          </a:prstGeom>
          <a:noFill/>
        </p:spPr>
        <p:txBody>
          <a:bodyPr wrap="square" rtlCol="0">
            <a:spAutoFit/>
          </a:bodyPr>
          <a:lstStyle/>
          <a:p>
            <a:r>
              <a:rPr lang="en-CA" sz="2400" dirty="0">
                <a:solidFill>
                  <a:srgbClr val="FF0000"/>
                </a:solidFill>
              </a:rPr>
              <a:t>Tip: PEN, legal first name, legal last name, birthdate and email are mandatory fields; must be entered correctly to avoid delays</a:t>
            </a:r>
          </a:p>
        </p:txBody>
      </p:sp>
    </p:spTree>
    <p:extLst>
      <p:ext uri="{BB962C8B-B14F-4D97-AF65-F5344CB8AC3E}">
        <p14:creationId xmlns:p14="http://schemas.microsoft.com/office/powerpoint/2010/main" val="1436488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93E29E3-B410-4C99-A22E-23A2D39CC434}" type="slidenum">
              <a:rPr lang="en-CA" smtClean="0"/>
              <a:pPr>
                <a:defRPr/>
              </a:pPr>
              <a:t>9</a:t>
            </a:fld>
            <a:endParaRPr lang="en-CA" dirty="0"/>
          </a:p>
        </p:txBody>
      </p:sp>
      <p:sp>
        <p:nvSpPr>
          <p:cNvPr id="4" name="Title 3"/>
          <p:cNvSpPr>
            <a:spLocks noGrp="1"/>
          </p:cNvSpPr>
          <p:nvPr>
            <p:ph type="title"/>
          </p:nvPr>
        </p:nvSpPr>
        <p:spPr/>
        <p:txBody>
          <a:bodyPr>
            <a:normAutofit/>
          </a:bodyPr>
          <a:lstStyle/>
          <a:p>
            <a:r>
              <a:rPr lang="en-CA" i="1" dirty="0"/>
              <a:t>Authorize Data Collection</a:t>
            </a:r>
          </a:p>
        </p:txBody>
      </p:sp>
      <p:sp>
        <p:nvSpPr>
          <p:cNvPr id="6" name="TextBox 5"/>
          <p:cNvSpPr txBox="1"/>
          <p:nvPr/>
        </p:nvSpPr>
        <p:spPr>
          <a:xfrm>
            <a:off x="1117379" y="1212523"/>
            <a:ext cx="6488828" cy="830997"/>
          </a:xfrm>
          <a:prstGeom prst="rect">
            <a:avLst/>
          </a:prstGeom>
          <a:noFill/>
        </p:spPr>
        <p:txBody>
          <a:bodyPr wrap="none" rtlCol="0">
            <a:spAutoFit/>
          </a:bodyPr>
          <a:lstStyle/>
          <a:p>
            <a:r>
              <a:rPr lang="en-CA" sz="2400" dirty="0"/>
              <a:t>Read the Data Collection Notice and click “submit”</a:t>
            </a:r>
          </a:p>
          <a:p>
            <a:r>
              <a:rPr lang="en-CA" sz="2400" dirty="0"/>
              <a:t> to complete the process</a:t>
            </a:r>
            <a:r>
              <a:rPr lang="en-CA" dirty="0"/>
              <a:t>.</a:t>
            </a:r>
            <a:endParaRPr lang="en-CA" i="1" dirty="0"/>
          </a:p>
        </p:txBody>
      </p:sp>
      <p:pic>
        <p:nvPicPr>
          <p:cNvPr id="9" name="Picture 8"/>
          <p:cNvPicPr/>
          <p:nvPr/>
        </p:nvPicPr>
        <p:blipFill>
          <a:blip r:embed="rId3"/>
          <a:stretch>
            <a:fillRect/>
          </a:stretch>
        </p:blipFill>
        <p:spPr>
          <a:xfrm>
            <a:off x="611560" y="2289789"/>
            <a:ext cx="7920880" cy="4249125"/>
          </a:xfrm>
          <a:prstGeom prst="rect">
            <a:avLst/>
          </a:prstGeom>
        </p:spPr>
      </p:pic>
    </p:spTree>
    <p:extLst>
      <p:ext uri="{BB962C8B-B14F-4D97-AF65-F5344CB8AC3E}">
        <p14:creationId xmlns:p14="http://schemas.microsoft.com/office/powerpoint/2010/main" val="4165785306"/>
      </p:ext>
    </p:extLst>
  </p:cSld>
  <p:clrMapOvr>
    <a:masterClrMapping/>
  </p:clrMapOvr>
</p:sld>
</file>

<file path=ppt/theme/theme1.xml><?xml version="1.0" encoding="utf-8"?>
<a:theme xmlns:a="http://schemas.openxmlformats.org/drawingml/2006/main" name="Blue template with ministry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Approvals Document" ma:contentTypeID="0x0101002B8F1E08DD0FAC4689DF2865F653F93E00249A0823D323224FA8F591E72C265BB8" ma:contentTypeVersion="1" ma:contentTypeDescription="" ma:contentTypeScope="" ma:versionID="814afa98b324549137840eaccab39cb1">
  <xsd:schema xmlns:xsd="http://www.w3.org/2001/XMLSchema" xmlns:xs="http://www.w3.org/2001/XMLSchema" xmlns:p="http://schemas.microsoft.com/office/2006/metadata/properties" xmlns:ns2="5a67a745-2716-44cf-9715-ea35a50b39f5" targetNamespace="http://schemas.microsoft.com/office/2006/metadata/properties" ma:root="true" ma:fieldsID="be25c3cbc0f86420d26f533b0614cae2" ns2:_="">
    <xsd:import namespace="5a67a745-2716-44cf-9715-ea35a50b39f5"/>
    <xsd:element name="properties">
      <xsd:complexType>
        <xsd:sequence>
          <xsd:element name="documentManagement">
            <xsd:complexType>
              <xsd:all>
                <xsd:element ref="ns2:item_x0020_numb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67a745-2716-44cf-9715-ea35a50b39f5" elementFormDefault="qualified">
    <xsd:import namespace="http://schemas.microsoft.com/office/2006/documentManagement/types"/>
    <xsd:import namespace="http://schemas.microsoft.com/office/infopath/2007/PartnerControls"/>
    <xsd:element name="item_x0020_number" ma:index="8" nillable="true" ma:displayName="Item Number DS" ma:hidden="true" ma:internalName="item_x0020_number"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tem_x0020_number xmlns="5a67a745-2716-44cf-9715-ea35a50b39f5">4474</item_x0020_numb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70DBF9-AF0B-4B0B-AD94-067C4A64AD73}"/>
</file>

<file path=customXml/itemProps2.xml><?xml version="1.0" encoding="utf-8"?>
<ds:datastoreItem xmlns:ds="http://schemas.openxmlformats.org/officeDocument/2006/customXml" ds:itemID="{C8D4B850-1869-44CC-A205-CEF2EEE06828}"/>
</file>

<file path=customXml/itemProps3.xml><?xml version="1.0" encoding="utf-8"?>
<ds:datastoreItem xmlns:ds="http://schemas.openxmlformats.org/officeDocument/2006/customXml" ds:itemID="{998AB117-927B-44AF-96E5-5F0B6C8F8259}"/>
</file>

<file path=docProps/app.xml><?xml version="1.0" encoding="utf-8"?>
<Properties xmlns="http://schemas.openxmlformats.org/officeDocument/2006/extended-properties" xmlns:vt="http://schemas.openxmlformats.org/officeDocument/2006/docPropsVTypes">
  <Template>DTS Transcript Web Order user interface mockup</Template>
  <TotalTime>0</TotalTime>
  <Words>1291</Words>
  <Application>Microsoft Office PowerPoint</Application>
  <PresentationFormat>On-screen Show (4:3)</PresentationFormat>
  <Paragraphs>152</Paragraphs>
  <Slides>28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Wingdings</vt:lpstr>
      <vt:lpstr>Blue template with ministry logo</vt:lpstr>
      <vt:lpstr>Student Transcripts Service (STS): Sending Your Marks to  Post-Secondary Institutions (PSI)</vt:lpstr>
      <vt:lpstr>Overview</vt:lpstr>
      <vt:lpstr>Additional Benefits for Students</vt:lpstr>
      <vt:lpstr>Getting Started</vt:lpstr>
      <vt:lpstr>Getting Started: BCeID Sign Up</vt:lpstr>
      <vt:lpstr>Getting Started: BCeID Sign Up</vt:lpstr>
      <vt:lpstr>Getting Started: BCeID Sign Up</vt:lpstr>
      <vt:lpstr>Register for StudentTranscripts</vt:lpstr>
      <vt:lpstr>Authorize Data Collection</vt:lpstr>
      <vt:lpstr>Email Verification</vt:lpstr>
      <vt:lpstr>Logon with the BCeID </vt:lpstr>
      <vt:lpstr>Student Dashboard</vt:lpstr>
      <vt:lpstr>Send/Order your Transcript</vt:lpstr>
      <vt:lpstr>Step 1 – Search for PSI</vt:lpstr>
      <vt:lpstr>Step 2 Choose a Send Option</vt:lpstr>
      <vt:lpstr>How PSIs Receive Transcripts</vt:lpstr>
      <vt:lpstr>Step 3 – Confirm and add to cart</vt:lpstr>
      <vt:lpstr>Review Order Details</vt:lpstr>
      <vt:lpstr>Need More Help?</vt:lpstr>
      <vt:lpstr>School Transcript and Transcript Verification Report</vt:lpstr>
      <vt:lpstr>            4. Ensure that credits have been assigned     (usually 4).  5. Check to see that any courses that you     have dropped are no longer showing. </vt:lpstr>
      <vt:lpstr>School Transcript and Transcript Verification Report  6. at the bottom of the Transcript Verification Report- if it has been marked by a yellow high-lighter-means that you are short courses/credits for graduation. See your counsellor      6. Make corrections on the documents     and hand them into the front office     by November 30th.  7. If no corrections are needed- keep     documents.    </vt:lpstr>
      <vt:lpstr>      8. If there is a yellow high-lighter mark on your Transcript Verification Report:   You are not meeting Graduation requirements – see your counsellor.   READ INSTRUCTION SHEET</vt:lpstr>
      <vt:lpstr>Important Reminder--Numeracy!</vt:lpstr>
      <vt:lpstr> Grad Photos </vt:lpstr>
      <vt:lpstr>Post Secondary Tips!</vt:lpstr>
      <vt:lpstr>More Post Secondary Tips!</vt:lpstr>
      <vt:lpstr>Final Post Secondary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myED BC Academy - May 2017</dc:title>
  <dc:creator/>
  <cp:keywords>Integrated Student Data Portfolio</cp:keywords>
  <cp:lastModifiedBy/>
  <cp:revision>1</cp:revision>
  <dcterms:created xsi:type="dcterms:W3CDTF">2015-02-23T23:04:31Z</dcterms:created>
  <dcterms:modified xsi:type="dcterms:W3CDTF">2018-11-13T19:29:35Z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0x0101002B8F1E08DD0FAC4689DF2865F653F93E00249A0823D323224FA8F591E72C265BB8</vt:lpwstr>
  </property>
</Properties>
</file>